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8/26/2022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6553200" cy="990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Археология - к</a:t>
            </a:r>
            <a:r>
              <a:rPr lang="kk-KZ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әсіп пен тағдыр</a:t>
            </a:r>
            <a:br>
              <a:rPr lang="kk-KZ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Археология – профессия и призвание</a:t>
            </a:r>
            <a:endParaRPr lang="ru-RU" sz="28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4473806" cy="35052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4"/>
            <a:ext cx="4038600" cy="4252116"/>
          </a:xfrm>
          <a:noFill/>
        </p:spPr>
        <p:txBody>
          <a:bodyPr>
            <a:noAutofit/>
          </a:bodyPr>
          <a:lstStyle/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этом году 70-летие заслуженного профессора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Кozybayev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кандидата исторических наук, археолога Анатолия Плешакова совпало с 55-летием Северо-Казахстанской археологической экспедиции.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Круглый стол «Археология – мост истории, проходящий через века и поколения: профессия и судьба», состоявшийся в университете, начался с чествования Анатолия Андреевича. От имени министра науки и высшего образования РК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Саясата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Нурбека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ему был вручен орден «Ветеран труда» за высокие достижения в трудовой деятельности.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рамках конференции  библиотекой была  представлена книжная выставка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88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4400" dirty="0" smtClean="0"/>
              <a:t>Список литературы:</a:t>
            </a:r>
            <a:endParaRPr lang="en-US" sz="4400" dirty="0" smtClean="0"/>
          </a:p>
          <a:p>
            <a:pPr lvl="0">
              <a:buNone/>
            </a:pPr>
            <a:r>
              <a:rPr lang="kk-KZ" sz="4400" dirty="0" smtClean="0"/>
              <a:t>        </a:t>
            </a:r>
            <a:r>
              <a:rPr lang="ru-RU" sz="4400" dirty="0" err="1" smtClean="0"/>
              <a:t>Авизова</a:t>
            </a:r>
            <a:r>
              <a:rPr lang="ru-RU" sz="4400" dirty="0" smtClean="0"/>
              <a:t>, А. Қ. </a:t>
            </a:r>
            <a:r>
              <a:rPr lang="ru-RU" sz="4400" dirty="0" smtClean="0"/>
              <a:t>Археология: </a:t>
            </a:r>
            <a:r>
              <a:rPr lang="ru-RU" sz="4400" dirty="0" err="1" smtClean="0"/>
              <a:t>оқу</a:t>
            </a:r>
            <a:r>
              <a:rPr lang="ru-RU" sz="4400" dirty="0" smtClean="0"/>
              <a:t> </a:t>
            </a:r>
            <a:r>
              <a:rPr lang="ru-RU" sz="4400" dirty="0" err="1" smtClean="0"/>
              <a:t>құралы</a:t>
            </a:r>
            <a:r>
              <a:rPr lang="ru-RU" sz="4400" dirty="0" smtClean="0"/>
              <a:t> / А. Қ. </a:t>
            </a:r>
            <a:r>
              <a:rPr lang="ru-RU" sz="4400" dirty="0" err="1" smtClean="0"/>
              <a:t>Авизова</a:t>
            </a:r>
            <a:r>
              <a:rPr lang="ru-RU" sz="4400" dirty="0" smtClean="0"/>
              <a:t>. - </a:t>
            </a:r>
            <a:r>
              <a:rPr lang="ru-RU" sz="4400" dirty="0" smtClean="0"/>
              <a:t>Алматы: </a:t>
            </a:r>
            <a:r>
              <a:rPr lang="ru-RU" sz="4400" dirty="0" err="1" smtClean="0"/>
              <a:t>Эверо</a:t>
            </a:r>
            <a:r>
              <a:rPr lang="ru-RU" sz="4400" dirty="0" smtClean="0"/>
              <a:t>, 2017. - 224 б. </a:t>
            </a:r>
          </a:p>
          <a:p>
            <a:pPr lvl="0"/>
            <a:r>
              <a:rPr lang="ru-RU" sz="4400" dirty="0" smtClean="0"/>
              <a:t>Акишев, К. А. Вопросы археологии Казахстана / К. Акишев, К. </a:t>
            </a:r>
            <a:r>
              <a:rPr lang="ru-RU" sz="4400" dirty="0" err="1" smtClean="0"/>
              <a:t>Байпаков</a:t>
            </a:r>
            <a:r>
              <a:rPr lang="ru-RU" sz="4400" dirty="0" smtClean="0"/>
              <a:t>. - </a:t>
            </a:r>
            <a:r>
              <a:rPr lang="ru-RU" sz="4400" dirty="0" smtClean="0"/>
              <a:t>Алма-Ата: </a:t>
            </a:r>
            <a:r>
              <a:rPr lang="ru-RU" sz="4400" dirty="0" smtClean="0"/>
              <a:t>МЕКТЕП, 1979. - 160 с</a:t>
            </a:r>
          </a:p>
          <a:p>
            <a:pPr lvl="0"/>
            <a:r>
              <a:rPr lang="ru-RU" sz="4400" dirty="0" err="1" smtClean="0"/>
              <a:t>Ақишев, </a:t>
            </a:r>
            <a:r>
              <a:rPr lang="ru-RU" sz="4400" dirty="0" smtClean="0"/>
              <a:t>А. К. </a:t>
            </a:r>
            <a:r>
              <a:rPr lang="ru-RU" sz="4400" dirty="0" err="1" smtClean="0"/>
              <a:t>Ежелгі</a:t>
            </a:r>
            <a:r>
              <a:rPr lang="ru-RU" sz="4400" dirty="0" smtClean="0"/>
              <a:t> Астана: </a:t>
            </a:r>
            <a:r>
              <a:rPr lang="ru-RU" sz="4400" dirty="0" err="1" smtClean="0"/>
              <a:t>Бозоқ қалашығы.</a:t>
            </a:r>
            <a:r>
              <a:rPr lang="ru-RU" sz="4400" dirty="0" smtClean="0"/>
              <a:t> Древности Астаны: городище </a:t>
            </a:r>
            <a:r>
              <a:rPr lang="ru-RU" sz="4400" dirty="0" err="1" smtClean="0"/>
              <a:t>Бозок</a:t>
            </a:r>
            <a:r>
              <a:rPr lang="ru-RU" sz="4400" dirty="0" smtClean="0"/>
              <a:t> / А. К. </a:t>
            </a:r>
            <a:r>
              <a:rPr lang="ru-RU" sz="4400" dirty="0" err="1" smtClean="0"/>
              <a:t>Ақишев, </a:t>
            </a:r>
            <a:r>
              <a:rPr lang="ru-RU" sz="4400" dirty="0" smtClean="0"/>
              <a:t>М. К. </a:t>
            </a:r>
            <a:r>
              <a:rPr lang="ru-RU" sz="4400" dirty="0" err="1" smtClean="0"/>
              <a:t>Хабдулина</a:t>
            </a:r>
            <a:r>
              <a:rPr lang="ru-RU" sz="4400" dirty="0" smtClean="0"/>
              <a:t>. - </a:t>
            </a:r>
            <a:r>
              <a:rPr lang="ru-RU" sz="4400" dirty="0" smtClean="0"/>
              <a:t>Астана: </a:t>
            </a:r>
            <a:r>
              <a:rPr lang="ru-RU" sz="4400" dirty="0" err="1" smtClean="0"/>
              <a:t>Сарыарка</a:t>
            </a:r>
            <a:r>
              <a:rPr lang="ru-RU" sz="4400" dirty="0" smtClean="0"/>
              <a:t>, 2011. - 260 с</a:t>
            </a:r>
          </a:p>
          <a:p>
            <a:pPr lvl="0"/>
            <a:r>
              <a:rPr lang="kk-KZ" sz="4400" dirty="0" smtClean="0"/>
              <a:t>Ақмола облысының тарихи және мәдени мұрасы</a:t>
            </a:r>
            <a:r>
              <a:rPr lang="ru-RU" sz="4400" dirty="0" smtClean="0"/>
              <a:t>. </a:t>
            </a:r>
            <a:r>
              <a:rPr lang="kk-KZ" sz="4400" dirty="0" smtClean="0"/>
              <a:t>Ескерткіштер жиынтығы</a:t>
            </a:r>
            <a:r>
              <a:rPr lang="ru-RU" sz="4400" dirty="0" smtClean="0"/>
              <a:t>- </a:t>
            </a:r>
            <a:r>
              <a:rPr lang="ru-RU" sz="4400" dirty="0" err="1" smtClean="0"/>
              <a:t>Алматы</a:t>
            </a:r>
            <a:r>
              <a:rPr lang="ru-RU" sz="4400" dirty="0" smtClean="0"/>
              <a:t>: «</a:t>
            </a:r>
            <a:r>
              <a:rPr lang="kk-KZ" sz="4400" dirty="0" smtClean="0"/>
              <a:t>Қазқалпына келтіру</a:t>
            </a:r>
            <a:r>
              <a:rPr lang="ru-RU" sz="4400" dirty="0" smtClean="0"/>
              <a:t>», 2008.-496б.</a:t>
            </a:r>
          </a:p>
          <a:p>
            <a:pPr lvl="0"/>
            <a:r>
              <a:rPr lang="ru-RU" sz="4400" dirty="0" err="1" smtClean="0"/>
              <a:t>Аркаим</a:t>
            </a:r>
            <a:r>
              <a:rPr lang="ru-RU" sz="4400" dirty="0" smtClean="0"/>
              <a:t>- укрепленное поселение эпохи бронзы степного Зауралья: почвенно-археологические исследования / В. Е. Приходько [и др.]. - М</a:t>
            </a:r>
            <a:r>
              <a:rPr lang="ru-RU" sz="4400" dirty="0" smtClean="0"/>
              <a:t>.: </a:t>
            </a:r>
            <a:r>
              <a:rPr lang="ru-RU" sz="4400" dirty="0" smtClean="0"/>
              <a:t>Типография </a:t>
            </a:r>
            <a:r>
              <a:rPr lang="ru-RU" sz="4400" dirty="0" err="1" smtClean="0"/>
              <a:t>Россельхозакадемии</a:t>
            </a:r>
            <a:r>
              <a:rPr lang="ru-RU" sz="4400" dirty="0" smtClean="0"/>
              <a:t>, 2014. - 264 с.</a:t>
            </a:r>
          </a:p>
          <a:p>
            <a:pPr lvl="0"/>
            <a:r>
              <a:rPr lang="ru-RU" sz="4400" dirty="0" err="1" smtClean="0"/>
              <a:t>Артыкбаев</a:t>
            </a:r>
            <a:r>
              <a:rPr lang="ru-RU" sz="4400" dirty="0" smtClean="0"/>
              <a:t>, Ж. О. История Казахстана : научно-познавательное издание / Ж. О. </a:t>
            </a:r>
            <a:r>
              <a:rPr lang="ru-RU" sz="4400" dirty="0" err="1" smtClean="0"/>
              <a:t>Артыкбаев</a:t>
            </a:r>
            <a:r>
              <a:rPr lang="ru-RU" sz="4400" dirty="0" smtClean="0"/>
              <a:t>, А. </a:t>
            </a:r>
            <a:r>
              <a:rPr lang="ru-RU" sz="4400" dirty="0" err="1" smtClean="0"/>
              <a:t>Прманов</a:t>
            </a:r>
            <a:r>
              <a:rPr lang="ru-RU" sz="4400" dirty="0" smtClean="0"/>
              <a:t>. - </a:t>
            </a:r>
            <a:r>
              <a:rPr lang="ru-RU" sz="4400" dirty="0" smtClean="0"/>
              <a:t>Алматы: </a:t>
            </a:r>
            <a:r>
              <a:rPr lang="ru-RU" sz="4400" dirty="0" err="1" smtClean="0"/>
              <a:t>Атамұра</a:t>
            </a:r>
            <a:r>
              <a:rPr lang="ru-RU" sz="4400" dirty="0" smtClean="0"/>
              <a:t>, 2013. - 472 с. </a:t>
            </a:r>
          </a:p>
          <a:p>
            <a:pPr lvl="0"/>
            <a:r>
              <a:rPr lang="ru-RU" sz="4400" dirty="0" smtClean="0"/>
              <a:t>Археологические исследования древнего и средневекового Казахстана. - </a:t>
            </a:r>
            <a:r>
              <a:rPr lang="ru-RU" sz="4400" dirty="0" smtClean="0"/>
              <a:t>Алма-Ата: </a:t>
            </a:r>
            <a:r>
              <a:rPr lang="ru-RU" sz="4400" dirty="0" smtClean="0"/>
              <a:t>Наука, 1980. - 203 с.</a:t>
            </a:r>
          </a:p>
          <a:p>
            <a:pPr lvl="0"/>
            <a:r>
              <a:rPr lang="ru-RU" sz="4400" dirty="0" smtClean="0"/>
              <a:t>Археология Казахстана . - </a:t>
            </a:r>
            <a:r>
              <a:rPr lang="ru-RU" sz="4400" dirty="0" smtClean="0"/>
              <a:t>Алматы: </a:t>
            </a:r>
            <a:r>
              <a:rPr lang="ru-RU" sz="4400" dirty="0" err="1" smtClean="0"/>
              <a:t>Өнер</a:t>
            </a:r>
            <a:r>
              <a:rPr lang="ru-RU" sz="4400" dirty="0" smtClean="0"/>
              <a:t>, 2006. - 256 с.</a:t>
            </a:r>
          </a:p>
          <a:p>
            <a:pPr lvl="0"/>
            <a:r>
              <a:rPr lang="ru-RU" sz="4400" dirty="0" smtClean="0"/>
              <a:t>Археология Семиречья </a:t>
            </a:r>
            <a:r>
              <a:rPr lang="ru-RU" sz="4400" dirty="0" smtClean="0"/>
              <a:t>1857-1912: </a:t>
            </a:r>
            <a:r>
              <a:rPr lang="ru-RU" sz="4400" dirty="0" smtClean="0"/>
              <a:t>сборник документов и материалов / сост. И. М. </a:t>
            </a:r>
            <a:r>
              <a:rPr lang="ru-RU" sz="4400" dirty="0" err="1" smtClean="0"/>
              <a:t>Самигулин</a:t>
            </a:r>
            <a:r>
              <a:rPr lang="ru-RU" sz="4400" dirty="0" smtClean="0"/>
              <a:t>. - </a:t>
            </a:r>
            <a:r>
              <a:rPr lang="ru-RU" sz="4400" dirty="0" smtClean="0"/>
              <a:t>Алматы: </a:t>
            </a:r>
            <a:r>
              <a:rPr lang="ru-RU" sz="4400" dirty="0" smtClean="0"/>
              <a:t>LEM, 2011. - 664 с</a:t>
            </a:r>
          </a:p>
          <a:p>
            <a:pPr lvl="0"/>
            <a:r>
              <a:rPr lang="ru-RU" sz="4400" dirty="0" err="1" smtClean="0"/>
              <a:t>Байпаков</a:t>
            </a:r>
            <a:r>
              <a:rPr lang="ru-RU" sz="4400" dirty="0" smtClean="0"/>
              <a:t>, К. Археология </a:t>
            </a:r>
            <a:r>
              <a:rPr lang="ru-RU" sz="4400" dirty="0" smtClean="0"/>
              <a:t>Казахстана: </a:t>
            </a:r>
            <a:r>
              <a:rPr lang="ru-RU" sz="4400" dirty="0" smtClean="0"/>
              <a:t>учебное пособие / К. </a:t>
            </a:r>
            <a:r>
              <a:rPr lang="ru-RU" sz="4400" dirty="0" err="1" smtClean="0"/>
              <a:t>Байпаков</a:t>
            </a:r>
            <a:r>
              <a:rPr lang="ru-RU" sz="4400" dirty="0" smtClean="0"/>
              <a:t>, Ж. </a:t>
            </a:r>
            <a:r>
              <a:rPr lang="ru-RU" sz="4400" dirty="0" err="1" smtClean="0"/>
              <a:t>Таймагамбетов</a:t>
            </a:r>
            <a:r>
              <a:rPr lang="ru-RU" sz="4400" dirty="0" smtClean="0"/>
              <a:t>. - </a:t>
            </a:r>
            <a:r>
              <a:rPr lang="ru-RU" sz="4400" dirty="0" smtClean="0"/>
              <a:t>Алматы: </a:t>
            </a:r>
            <a:r>
              <a:rPr lang="ru-RU" sz="4400" dirty="0" err="1" smtClean="0"/>
              <a:t>Қазақ</a:t>
            </a:r>
            <a:r>
              <a:rPr lang="ru-RU" sz="4400" dirty="0" smtClean="0"/>
              <a:t> </a:t>
            </a:r>
            <a:r>
              <a:rPr lang="ru-RU" sz="4400" dirty="0" err="1" smtClean="0"/>
              <a:t>университеті</a:t>
            </a:r>
            <a:r>
              <a:rPr lang="ru-RU" sz="4400" dirty="0" smtClean="0"/>
              <a:t>, 2006. - 356 с.</a:t>
            </a:r>
          </a:p>
          <a:p>
            <a:pPr lvl="0"/>
            <a:r>
              <a:rPr lang="ru-RU" sz="4400" dirty="0" err="1" smtClean="0"/>
              <a:t>Байпаков</a:t>
            </a:r>
            <a:r>
              <a:rPr lang="ru-RU" sz="4400" dirty="0" smtClean="0"/>
              <a:t>, К. Древние города Казахстана / К. </a:t>
            </a:r>
            <a:r>
              <a:rPr lang="ru-RU" sz="4400" dirty="0" err="1" smtClean="0"/>
              <a:t>Байпаков</a:t>
            </a:r>
            <a:r>
              <a:rPr lang="ru-RU" sz="4400" dirty="0" smtClean="0"/>
              <a:t>. - </a:t>
            </a:r>
            <a:r>
              <a:rPr lang="ru-RU" sz="4400" dirty="0" smtClean="0"/>
              <a:t>Алматы: </a:t>
            </a:r>
            <a:r>
              <a:rPr lang="ru-RU" sz="4400" dirty="0" smtClean="0"/>
              <a:t>АРУНА, 2005. - 316 с</a:t>
            </a:r>
          </a:p>
          <a:p>
            <a:pPr lvl="0"/>
            <a:r>
              <a:rPr lang="ru-RU" sz="4400" dirty="0" err="1" smtClean="0"/>
              <a:t>Байпаков</a:t>
            </a:r>
            <a:r>
              <a:rPr lang="ru-RU" sz="4400" dirty="0" smtClean="0"/>
              <a:t>, К. М. Раннесредневековая культура Семиречья и Южного Казахстана на Великом Шелковом пути / К. </a:t>
            </a:r>
            <a:r>
              <a:rPr lang="ru-RU" sz="4400" dirty="0" err="1" smtClean="0"/>
              <a:t>Байпаков</a:t>
            </a:r>
            <a:r>
              <a:rPr lang="ru-RU" sz="4400" dirty="0" smtClean="0"/>
              <a:t>, З. </a:t>
            </a:r>
            <a:r>
              <a:rPr lang="ru-RU" sz="4400" dirty="0" err="1" smtClean="0"/>
              <a:t>Шаймерденова</a:t>
            </a:r>
            <a:r>
              <a:rPr lang="ru-RU" sz="4400" dirty="0" smtClean="0"/>
              <a:t>, С. </a:t>
            </a:r>
            <a:r>
              <a:rPr lang="ru-RU" sz="4400" dirty="0" err="1" smtClean="0"/>
              <a:t>Перегудова</a:t>
            </a:r>
            <a:r>
              <a:rPr lang="ru-RU" sz="4400" dirty="0" smtClean="0"/>
              <a:t>. - </a:t>
            </a:r>
            <a:r>
              <a:rPr lang="ru-RU" sz="4400" dirty="0" smtClean="0"/>
              <a:t>АЛМАТЫ: </a:t>
            </a:r>
            <a:r>
              <a:rPr lang="ru-RU" sz="4400" dirty="0" smtClean="0"/>
              <a:t>ҒЫЛЫМ, 2001. - 238 с</a:t>
            </a:r>
          </a:p>
          <a:p>
            <a:pPr lvl="0"/>
            <a:r>
              <a:rPr lang="ru-RU" sz="4400" dirty="0" err="1" smtClean="0"/>
              <a:t>Байпаков</a:t>
            </a:r>
            <a:r>
              <a:rPr lang="ru-RU" sz="4400" dirty="0" smtClean="0"/>
              <a:t>, К. М. Средневековые города Казахстана на Великом Шелковом пути / </a:t>
            </a:r>
            <a:r>
              <a:rPr lang="ru-RU" sz="4400" dirty="0" err="1" smtClean="0"/>
              <a:t>К.М.Байпаков</a:t>
            </a:r>
            <a:r>
              <a:rPr lang="ru-RU" sz="4400" dirty="0" smtClean="0"/>
              <a:t>. - </a:t>
            </a:r>
            <a:r>
              <a:rPr lang="ru-RU" sz="4400" dirty="0" err="1" smtClean="0"/>
              <a:t>Алматы</a:t>
            </a:r>
            <a:r>
              <a:rPr lang="ru-RU" sz="4400" dirty="0" smtClean="0"/>
              <a:t> : </a:t>
            </a:r>
            <a:r>
              <a:rPr lang="ru-RU" sz="4400" dirty="0" err="1" smtClean="0"/>
              <a:t>Ғылым, </a:t>
            </a:r>
            <a:r>
              <a:rPr lang="ru-RU" sz="4400" dirty="0" smtClean="0"/>
              <a:t>1998. - 216 с.</a:t>
            </a:r>
          </a:p>
          <a:p>
            <a:pPr lvl="0"/>
            <a:r>
              <a:rPr lang="ru-RU" sz="4400" dirty="0" err="1" smtClean="0"/>
              <a:t>Байпақов, </a:t>
            </a:r>
            <a:r>
              <a:rPr lang="ru-RU" sz="4400" dirty="0" smtClean="0"/>
              <a:t>К. </a:t>
            </a:r>
            <a:r>
              <a:rPr lang="ru-RU" sz="4400" dirty="0" err="1" smtClean="0"/>
              <a:t>Қазақстан</a:t>
            </a:r>
            <a:r>
              <a:rPr lang="ru-RU" sz="4400" dirty="0" smtClean="0"/>
              <a:t> </a:t>
            </a:r>
            <a:r>
              <a:rPr lang="ru-RU" sz="4400" dirty="0" err="1" smtClean="0"/>
              <a:t>археологиясы</a:t>
            </a:r>
            <a:r>
              <a:rPr lang="ru-RU" sz="4400" dirty="0" smtClean="0"/>
              <a:t>: </a:t>
            </a:r>
            <a:r>
              <a:rPr lang="ru-RU" sz="4400" dirty="0" err="1" smtClean="0"/>
              <a:t>оқу</a:t>
            </a:r>
            <a:r>
              <a:rPr lang="ru-RU" sz="4400" dirty="0" smtClean="0"/>
              <a:t> </a:t>
            </a:r>
            <a:r>
              <a:rPr lang="ru-RU" sz="4400" dirty="0" err="1" smtClean="0"/>
              <a:t>құралы</a:t>
            </a:r>
            <a:r>
              <a:rPr lang="ru-RU" sz="4400" dirty="0" smtClean="0"/>
              <a:t> / К. </a:t>
            </a:r>
            <a:r>
              <a:rPr lang="ru-RU" sz="4400" dirty="0" err="1" smtClean="0"/>
              <a:t>Байпақов, </a:t>
            </a:r>
            <a:r>
              <a:rPr lang="ru-RU" sz="4400" dirty="0" smtClean="0"/>
              <a:t>Ж. </a:t>
            </a:r>
            <a:r>
              <a:rPr lang="ru-RU" sz="4400" dirty="0" err="1" smtClean="0"/>
              <a:t>Таймағамбетов, </a:t>
            </a:r>
            <a:r>
              <a:rPr lang="ru-RU" sz="4400" dirty="0" smtClean="0"/>
              <a:t>Т. </a:t>
            </a:r>
            <a:r>
              <a:rPr lang="ru-RU" sz="4400" dirty="0" err="1" smtClean="0"/>
              <a:t>Жұмағанбетов.</a:t>
            </a:r>
            <a:r>
              <a:rPr lang="ru-RU" sz="4400" dirty="0" smtClean="0"/>
              <a:t> - </a:t>
            </a:r>
            <a:r>
              <a:rPr lang="ru-RU" sz="4400" dirty="0" smtClean="0"/>
              <a:t>Алматы: </a:t>
            </a:r>
            <a:r>
              <a:rPr lang="ru-RU" sz="4400" dirty="0" err="1" smtClean="0"/>
              <a:t>Қазақ</a:t>
            </a:r>
            <a:r>
              <a:rPr lang="ru-RU" sz="4400" dirty="0" smtClean="0"/>
              <a:t> </a:t>
            </a:r>
            <a:r>
              <a:rPr lang="ru-RU" sz="4400" dirty="0" err="1" smtClean="0"/>
              <a:t>уневерстеті</a:t>
            </a:r>
            <a:r>
              <a:rPr lang="ru-RU" sz="4400" dirty="0" smtClean="0"/>
              <a:t>, 2006. - 294 б.</a:t>
            </a:r>
          </a:p>
          <a:p>
            <a:pPr lvl="0"/>
            <a:r>
              <a:rPr lang="ru-RU" sz="4400" dirty="0" err="1" smtClean="0"/>
              <a:t>Болашак</a:t>
            </a:r>
            <a:r>
              <a:rPr lang="ru-RU" sz="4400" dirty="0" smtClean="0"/>
              <a:t> </a:t>
            </a:r>
            <a:r>
              <a:rPr lang="ru-RU" sz="4400" dirty="0" err="1" smtClean="0"/>
              <a:t>бүгіннен</a:t>
            </a:r>
            <a:r>
              <a:rPr lang="ru-RU" sz="4400" dirty="0" smtClean="0"/>
              <a:t> </a:t>
            </a:r>
            <a:r>
              <a:rPr lang="ru-RU" sz="4400" dirty="0" err="1" smtClean="0"/>
              <a:t>басталады</a:t>
            </a:r>
            <a:r>
              <a:rPr lang="ru-RU" sz="4400" dirty="0" smtClean="0"/>
              <a:t> = Будущее начинается </a:t>
            </a:r>
            <a:r>
              <a:rPr lang="ru-RU" sz="4400" dirty="0" smtClean="0"/>
              <a:t>сегодня: </a:t>
            </a:r>
            <a:r>
              <a:rPr lang="ru-RU" sz="4400" dirty="0" smtClean="0"/>
              <a:t>Северо-Казахстанский государственный университет им. М. </a:t>
            </a:r>
            <a:r>
              <a:rPr lang="ru-RU" sz="4400" dirty="0" err="1" smtClean="0"/>
              <a:t>Козыбаева</a:t>
            </a:r>
            <a:r>
              <a:rPr lang="ru-RU" sz="4400" dirty="0" smtClean="0"/>
              <a:t> / бас ред. С. М. </a:t>
            </a:r>
            <a:r>
              <a:rPr lang="ru-RU" sz="4400" dirty="0" err="1" smtClean="0"/>
              <a:t>Омирбаев</a:t>
            </a:r>
            <a:r>
              <a:rPr lang="ru-RU" sz="4400" dirty="0" smtClean="0"/>
              <a:t> ; </a:t>
            </a:r>
            <a:r>
              <a:rPr lang="ru-RU" sz="4400" dirty="0" err="1" smtClean="0"/>
              <a:t>жауп.ред</a:t>
            </a:r>
            <a:r>
              <a:rPr lang="ru-RU" sz="4400" dirty="0" smtClean="0"/>
              <a:t>. А. А. </a:t>
            </a:r>
            <a:r>
              <a:rPr lang="ru-RU" sz="4400" dirty="0" err="1" smtClean="0"/>
              <a:t>Мұқатаев.</a:t>
            </a:r>
            <a:r>
              <a:rPr lang="ru-RU" sz="4400" dirty="0" smtClean="0"/>
              <a:t> - </a:t>
            </a:r>
            <a:r>
              <a:rPr lang="ru-RU" sz="4400" dirty="0" smtClean="0"/>
              <a:t>Караганда: </a:t>
            </a:r>
            <a:r>
              <a:rPr lang="ru-RU" sz="4400" dirty="0" smtClean="0"/>
              <a:t>Литера, 2017. - 156 б</a:t>
            </a:r>
          </a:p>
          <a:p>
            <a:pPr lvl="0"/>
            <a:r>
              <a:rPr lang="ru-RU" sz="4400" dirty="0" smtClean="0"/>
              <a:t>Большой курган </a:t>
            </a:r>
            <a:r>
              <a:rPr lang="ru-RU" sz="4400" dirty="0" err="1" smtClean="0"/>
              <a:t>Байкара</a:t>
            </a:r>
            <a:r>
              <a:rPr lang="ru-RU" sz="4400" dirty="0" smtClean="0"/>
              <a:t>: исследование скифского святилища / сост. Г. </a:t>
            </a:r>
            <a:r>
              <a:rPr lang="ru-RU" sz="4400" dirty="0" err="1" smtClean="0"/>
              <a:t>Парцингер</a:t>
            </a:r>
            <a:r>
              <a:rPr lang="ru-RU" sz="4400" dirty="0" smtClean="0"/>
              <a:t> [и др.]. - </a:t>
            </a:r>
            <a:r>
              <a:rPr lang="ru-RU" sz="4400" dirty="0" err="1" smtClean="0"/>
              <a:t>Маинц</a:t>
            </a:r>
            <a:r>
              <a:rPr lang="ru-RU" sz="4400" dirty="0" smtClean="0"/>
              <a:t>: </a:t>
            </a:r>
            <a:r>
              <a:rPr lang="ru-RU" sz="4400" dirty="0" smtClean="0"/>
              <a:t>[б. и.], 2003. - 280 с.</a:t>
            </a:r>
          </a:p>
          <a:p>
            <a:pPr lvl="0"/>
            <a:r>
              <a:rPr lang="ru-RU" sz="4400" dirty="0" smtClean="0"/>
              <a:t>Варфоломеев, В. </a:t>
            </a:r>
            <a:r>
              <a:rPr lang="ru-RU" sz="4400" dirty="0" err="1" smtClean="0"/>
              <a:t>Мәдени мұра бойынша</a:t>
            </a:r>
            <a:r>
              <a:rPr lang="ru-RU" sz="4400" dirty="0" smtClean="0"/>
              <a:t> </a:t>
            </a:r>
            <a:r>
              <a:rPr lang="ru-RU" sz="4400" dirty="0" err="1" smtClean="0"/>
              <a:t>деректер</a:t>
            </a:r>
            <a:r>
              <a:rPr lang="ru-RU" sz="4400" dirty="0" smtClean="0"/>
              <a:t> мен </a:t>
            </a:r>
            <a:r>
              <a:rPr lang="ru-RU" sz="4400" dirty="0" err="1" smtClean="0"/>
              <a:t>зерттеулер</a:t>
            </a:r>
            <a:r>
              <a:rPr lang="ru-RU" sz="4400" dirty="0" smtClean="0"/>
              <a:t>. Материалы и исследования по культурному наследию / В. Варфоломеев., </a:t>
            </a:r>
            <a:r>
              <a:rPr lang="ru-RU" sz="4400" dirty="0" smtClean="0"/>
              <a:t>Т.11: </a:t>
            </a:r>
            <a:r>
              <a:rPr lang="ru-RU" sz="4400" dirty="0" smtClean="0"/>
              <a:t>Кент- </a:t>
            </a:r>
            <a:r>
              <a:rPr lang="ru-RU" sz="4400" dirty="0" err="1" smtClean="0"/>
              <a:t>Қазақ</a:t>
            </a:r>
            <a:r>
              <a:rPr lang="ru-RU" sz="4400" dirty="0" smtClean="0"/>
              <a:t> </a:t>
            </a:r>
            <a:r>
              <a:rPr lang="ru-RU" sz="4400" dirty="0" err="1" smtClean="0"/>
              <a:t>даласының</a:t>
            </a:r>
            <a:r>
              <a:rPr lang="ru-RU" sz="4400" dirty="0" smtClean="0"/>
              <a:t> </a:t>
            </a:r>
            <a:r>
              <a:rPr lang="ru-RU" sz="4400" dirty="0" err="1" smtClean="0"/>
              <a:t>орталығындағы</a:t>
            </a:r>
            <a:r>
              <a:rPr lang="ru-RU" sz="4400" dirty="0" smtClean="0"/>
              <a:t> </a:t>
            </a:r>
            <a:r>
              <a:rPr lang="ru-RU" sz="4400" dirty="0" err="1" smtClean="0"/>
              <a:t>қола</a:t>
            </a:r>
            <a:r>
              <a:rPr lang="ru-RU" sz="4400" dirty="0" smtClean="0"/>
              <a:t> </a:t>
            </a:r>
            <a:r>
              <a:rPr lang="ru-RU" sz="4400" dirty="0" err="1" smtClean="0"/>
              <a:t>дәуірінің</a:t>
            </a:r>
            <a:r>
              <a:rPr lang="ru-RU" sz="4400" dirty="0" smtClean="0"/>
              <a:t> </a:t>
            </a:r>
            <a:r>
              <a:rPr lang="ru-RU" sz="4400" dirty="0" err="1" smtClean="0"/>
              <a:t>қаласы</a:t>
            </a:r>
            <a:r>
              <a:rPr lang="ru-RU" sz="4400" dirty="0" smtClean="0"/>
              <a:t>. Кент- город бронзового века в центре казахский степей. - </a:t>
            </a:r>
            <a:r>
              <a:rPr lang="ru-RU" sz="4400" dirty="0" smtClean="0"/>
              <a:t>Астана: </a:t>
            </a:r>
            <a:r>
              <a:rPr lang="ru-RU" sz="4400" dirty="0" smtClean="0"/>
              <a:t>Курсив, 2017. - 335 с.</a:t>
            </a:r>
          </a:p>
          <a:p>
            <a:pPr lvl="0"/>
            <a:r>
              <a:rPr lang="ru-RU" sz="4400" dirty="0" smtClean="0"/>
              <a:t>Время. Степь. Дороги / ред.: А. М. </a:t>
            </a:r>
            <a:r>
              <a:rPr lang="ru-RU" sz="4400" dirty="0" err="1" smtClean="0"/>
              <a:t>Кисленко</a:t>
            </a:r>
            <a:r>
              <a:rPr lang="ru-RU" sz="4400" dirty="0" smtClean="0"/>
              <a:t>, А. А. Таирова. - </a:t>
            </a:r>
            <a:r>
              <a:rPr lang="ru-RU" sz="4400" dirty="0" smtClean="0"/>
              <a:t>Челябинск: </a:t>
            </a:r>
            <a:r>
              <a:rPr lang="ru-RU" sz="4400" dirty="0" smtClean="0"/>
              <a:t>[s. </a:t>
            </a:r>
            <a:r>
              <a:rPr lang="ru-RU" sz="4400" dirty="0" err="1" smtClean="0"/>
              <a:t>n</a:t>
            </a:r>
            <a:r>
              <a:rPr lang="ru-RU" sz="4400" dirty="0" smtClean="0"/>
              <a:t>.], 2007. - 146 с.</a:t>
            </a:r>
          </a:p>
          <a:p>
            <a:pPr lvl="0"/>
            <a:r>
              <a:rPr lang="ru-RU" sz="4400" dirty="0" err="1" smtClean="0"/>
              <a:t>Зайберт</a:t>
            </a:r>
            <a:r>
              <a:rPr lang="ru-RU" sz="4400" dirty="0" smtClean="0"/>
              <a:t>, В. Ф. Атбасар </a:t>
            </a:r>
            <a:r>
              <a:rPr lang="ru-RU" sz="4400" dirty="0" err="1" smtClean="0"/>
              <a:t>мәдениеті</a:t>
            </a:r>
            <a:r>
              <a:rPr lang="ru-RU" sz="4400" dirty="0" smtClean="0"/>
              <a:t>. Т.1 : Материалы и исследования по археологии Казахстана = </a:t>
            </a:r>
            <a:r>
              <a:rPr lang="ru-RU" sz="4400" dirty="0" err="1" smtClean="0"/>
              <a:t>Атбасарская</a:t>
            </a:r>
            <a:r>
              <a:rPr lang="ru-RU" sz="4400" dirty="0" smtClean="0"/>
              <a:t> культура. \</a:t>
            </a:r>
            <a:r>
              <a:rPr lang="ru-RU" sz="4400" err="1" smtClean="0"/>
              <a:t>b</a:t>
            </a:r>
            <a:r>
              <a:rPr lang="ru-RU" sz="4400" smtClean="0"/>
              <a:t> </a:t>
            </a:r>
            <a:r>
              <a:rPr lang="ru-RU" sz="4400" smtClean="0"/>
              <a:t>Т.1\b0: </a:t>
            </a:r>
            <a:r>
              <a:rPr lang="ru-RU" sz="4400" dirty="0" smtClean="0"/>
              <a:t>Материалы и исследования по археологии Казахстана / </a:t>
            </a:r>
            <a:r>
              <a:rPr lang="ru-RU" sz="4400" dirty="0" err="1" smtClean="0"/>
              <a:t>В.Ф.Зайберт</a:t>
            </a:r>
            <a:r>
              <a:rPr lang="ru-RU" sz="4400" dirty="0" smtClean="0"/>
              <a:t>, А.А.Плешаков, </a:t>
            </a:r>
            <a:r>
              <a:rPr lang="ru-RU" sz="4400" dirty="0" err="1" smtClean="0"/>
              <a:t>Ә.Ж.Төлебаев</a:t>
            </a:r>
            <a:r>
              <a:rPr lang="ru-RU" sz="4400" dirty="0" smtClean="0"/>
              <a:t> . - </a:t>
            </a:r>
            <a:r>
              <a:rPr lang="ru-RU" sz="4400" dirty="0" smtClean="0"/>
              <a:t>Астана: </a:t>
            </a:r>
            <a:r>
              <a:rPr lang="ru-RU" sz="4400" dirty="0" smtClean="0"/>
              <a:t>Издательская группа филиала Ин-та археологии им. А.Х. </a:t>
            </a:r>
            <a:r>
              <a:rPr lang="ru-RU" sz="4400" dirty="0" err="1" smtClean="0"/>
              <a:t>Маргулана</a:t>
            </a:r>
            <a:r>
              <a:rPr lang="ru-RU" sz="4400" dirty="0" smtClean="0"/>
              <a:t>, 2012. - 352 б. </a:t>
            </a:r>
          </a:p>
          <a:p>
            <a:pPr lvl="0"/>
            <a:r>
              <a:rPr lang="ru-RU" sz="4400" dirty="0" err="1" smtClean="0"/>
              <a:t>Зайберт</a:t>
            </a:r>
            <a:r>
              <a:rPr lang="ru-RU" sz="4400" dirty="0" smtClean="0"/>
              <a:t>, В. Ф. </a:t>
            </a:r>
            <a:r>
              <a:rPr lang="ru-RU" sz="4400" dirty="0" err="1" smtClean="0"/>
              <a:t>Ботай</a:t>
            </a:r>
            <a:r>
              <a:rPr lang="ru-RU" sz="4400" dirty="0" smtClean="0"/>
              <a:t>. Дала </a:t>
            </a:r>
            <a:r>
              <a:rPr lang="ru-RU" sz="4400" dirty="0" err="1" smtClean="0"/>
              <a:t>өркениетінің</a:t>
            </a:r>
            <a:r>
              <a:rPr lang="ru-RU" sz="4400" dirty="0" smtClean="0"/>
              <a:t> </a:t>
            </a:r>
            <a:r>
              <a:rPr lang="ru-RU" sz="4400" dirty="0" err="1" smtClean="0"/>
              <a:t>бастауы</a:t>
            </a:r>
            <a:r>
              <a:rPr lang="ru-RU" sz="4400" dirty="0" smtClean="0"/>
              <a:t>: </a:t>
            </a:r>
            <a:r>
              <a:rPr lang="ru-RU" sz="4400" dirty="0" err="1" smtClean="0"/>
              <a:t>кітап</a:t>
            </a:r>
            <a:r>
              <a:rPr lang="ru-RU" sz="4400" dirty="0" smtClean="0"/>
              <a:t>-альбом = </a:t>
            </a:r>
            <a:r>
              <a:rPr lang="ru-RU" sz="4400" dirty="0" err="1" smtClean="0"/>
              <a:t>Ботай</a:t>
            </a:r>
            <a:r>
              <a:rPr lang="ru-RU" sz="4400" dirty="0" smtClean="0"/>
              <a:t>. У истоков степной </a:t>
            </a:r>
            <a:r>
              <a:rPr lang="ru-RU" sz="4400" dirty="0" smtClean="0"/>
              <a:t>цивилизации: </a:t>
            </a:r>
            <a:r>
              <a:rPr lang="ru-RU" sz="4400" dirty="0" smtClean="0"/>
              <a:t>Книга-альбом = </a:t>
            </a:r>
            <a:r>
              <a:rPr lang="ru-RU" sz="4400" dirty="0" err="1" smtClean="0"/>
              <a:t>Botay</a:t>
            </a:r>
            <a:r>
              <a:rPr lang="ru-RU" sz="4400" dirty="0" smtClean="0"/>
              <a:t>. </a:t>
            </a:r>
            <a:r>
              <a:rPr lang="en-US" sz="4400" dirty="0" smtClean="0"/>
              <a:t>The Sources of the Steppe civilization</a:t>
            </a:r>
            <a:r>
              <a:rPr lang="ru-RU" sz="4400" dirty="0" smtClean="0"/>
              <a:t> / В. </a:t>
            </a:r>
            <a:r>
              <a:rPr lang="ru-RU" sz="4400" dirty="0" err="1" smtClean="0"/>
              <a:t>Зайберт</a:t>
            </a:r>
            <a:r>
              <a:rPr lang="ru-RU" sz="4400" dirty="0" smtClean="0"/>
              <a:t> . - </a:t>
            </a:r>
            <a:r>
              <a:rPr lang="ru-RU" sz="4400" dirty="0" smtClean="0"/>
              <a:t>Алматы: </a:t>
            </a:r>
            <a:r>
              <a:rPr lang="ru-RU" sz="4400" dirty="0" err="1" smtClean="0"/>
              <a:t>Балауса</a:t>
            </a:r>
            <a:r>
              <a:rPr lang="ru-RU" sz="4400" dirty="0" smtClean="0"/>
              <a:t>, 2011. - 480 б. </a:t>
            </a:r>
          </a:p>
          <a:p>
            <a:pPr lvl="0"/>
            <a:r>
              <a:rPr lang="ru-RU" sz="4400" dirty="0" err="1" smtClean="0"/>
              <a:t>Зайберт</a:t>
            </a:r>
            <a:r>
              <a:rPr lang="ru-RU" sz="4400" dirty="0" smtClean="0"/>
              <a:t>, В. Ф. </a:t>
            </a:r>
            <a:r>
              <a:rPr lang="ru-RU" sz="4400" dirty="0" err="1" smtClean="0"/>
              <a:t>Ботайская</a:t>
            </a:r>
            <a:r>
              <a:rPr lang="ru-RU" sz="4400" dirty="0" smtClean="0"/>
              <a:t> культура / В. Ф. </a:t>
            </a:r>
            <a:r>
              <a:rPr lang="ru-RU" sz="4400" dirty="0" err="1" smtClean="0"/>
              <a:t>Зайберт</a:t>
            </a:r>
            <a:r>
              <a:rPr lang="ru-RU" sz="4400" dirty="0" smtClean="0"/>
              <a:t>. - </a:t>
            </a:r>
            <a:r>
              <a:rPr lang="ru-RU" sz="4400" dirty="0" smtClean="0"/>
              <a:t>Алматы: </a:t>
            </a:r>
            <a:r>
              <a:rPr lang="ru-RU" sz="4400" dirty="0" err="1" smtClean="0"/>
              <a:t>ҚазАқпарат</a:t>
            </a:r>
            <a:r>
              <a:rPr lang="ru-RU" sz="4400" dirty="0" smtClean="0"/>
              <a:t>, 2009. - 576 с. </a:t>
            </a:r>
          </a:p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880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lvl="0" algn="just"/>
            <a:endParaRPr lang="ru-RU" sz="1000" dirty="0" smtClean="0"/>
          </a:p>
          <a:p>
            <a:pPr lvl="0" algn="just"/>
            <a:r>
              <a:rPr lang="ru-RU" sz="1000" dirty="0" err="1" smtClean="0"/>
              <a:t>Зайберт</a:t>
            </a:r>
            <a:r>
              <a:rPr lang="ru-RU" sz="1000" dirty="0" smtClean="0"/>
              <a:t>, В. Ф. Энеолит Урало-Иртышского междуречья / В. Ф. </a:t>
            </a:r>
            <a:r>
              <a:rPr lang="ru-RU" sz="1000" dirty="0" err="1" smtClean="0"/>
              <a:t>Зайберт</a:t>
            </a:r>
            <a:r>
              <a:rPr lang="ru-RU" sz="1000" dirty="0" smtClean="0"/>
              <a:t>. - </a:t>
            </a:r>
            <a:r>
              <a:rPr lang="ru-RU" sz="1000" dirty="0" smtClean="0"/>
              <a:t>Петропавловск: </a:t>
            </a:r>
            <a:r>
              <a:rPr lang="ru-RU" sz="1000" dirty="0" smtClean="0"/>
              <a:t>Наука, 1993. - 244 с.</a:t>
            </a:r>
          </a:p>
          <a:p>
            <a:pPr lvl="0" algn="just"/>
            <a:r>
              <a:rPr lang="ru-RU" sz="1000" dirty="0" smtClean="0"/>
              <a:t>Казахстан: </a:t>
            </a:r>
            <a:r>
              <a:rPr lang="ru-RU" sz="1000" dirty="0" smtClean="0"/>
              <a:t>национальная энциклопедия / ред. Б. </a:t>
            </a:r>
            <a:r>
              <a:rPr lang="ru-RU" sz="1000" dirty="0" err="1" smtClean="0"/>
              <a:t>Аяган</a:t>
            </a:r>
            <a:r>
              <a:rPr lang="ru-RU" sz="1000" dirty="0" smtClean="0"/>
              <a:t>. - </a:t>
            </a:r>
            <a:r>
              <a:rPr lang="ru-RU" sz="1000" dirty="0" smtClean="0"/>
              <a:t>Алматы: </a:t>
            </a:r>
            <a:r>
              <a:rPr lang="ru-RU" sz="1000" dirty="0" err="1" smtClean="0"/>
              <a:t>Қазақ</a:t>
            </a:r>
            <a:r>
              <a:rPr lang="ru-RU" sz="1000" dirty="0" smtClean="0"/>
              <a:t> </a:t>
            </a:r>
            <a:r>
              <a:rPr lang="ru-RU" sz="1000" dirty="0" err="1" smtClean="0"/>
              <a:t>энциклопедиясы</a:t>
            </a:r>
            <a:r>
              <a:rPr lang="ru-RU" sz="1000" dirty="0" smtClean="0"/>
              <a:t>, 2004 - .Т.1 : А-В. - 560 с</a:t>
            </a:r>
          </a:p>
          <a:p>
            <a:pPr lvl="0" algn="just"/>
            <a:r>
              <a:rPr lang="ru-RU" sz="1000" dirty="0" err="1" smtClean="0"/>
              <a:t>Кузьменко</a:t>
            </a:r>
            <a:r>
              <a:rPr lang="ru-RU" sz="1000" dirty="0" smtClean="0"/>
              <a:t>, Ю. В. Характеристика и классификация памятников природы, истории и </a:t>
            </a:r>
            <a:r>
              <a:rPr lang="ru-RU" sz="1000" dirty="0" smtClean="0"/>
              <a:t>культуры: </a:t>
            </a:r>
            <a:r>
              <a:rPr lang="ru-RU" sz="1000" dirty="0" smtClean="0"/>
              <a:t>учебно-методическое пособие / Ю. В. </a:t>
            </a:r>
            <a:r>
              <a:rPr lang="ru-RU" sz="1000" dirty="0" err="1" smtClean="0"/>
              <a:t>Кузьменко</a:t>
            </a:r>
            <a:r>
              <a:rPr lang="ru-RU" sz="1000" dirty="0" smtClean="0"/>
              <a:t>. - Петропавловск : СКГУ им. М. </a:t>
            </a:r>
            <a:r>
              <a:rPr lang="ru-RU" sz="1000" dirty="0" err="1" smtClean="0"/>
              <a:t>Козыбаева</a:t>
            </a:r>
            <a:r>
              <a:rPr lang="ru-RU" sz="1000" dirty="0" smtClean="0"/>
              <a:t>, 2017. - 210 с</a:t>
            </a:r>
          </a:p>
          <a:p>
            <a:pPr lvl="0" algn="just"/>
            <a:r>
              <a:rPr lang="kk-KZ" sz="1000" dirty="0" smtClean="0"/>
              <a:t>Қазақстан археологиясындағы Еуразиялық мәдениеттер тоғысы</a:t>
            </a:r>
            <a:r>
              <a:rPr lang="ru-RU" sz="1000" dirty="0" smtClean="0"/>
              <a:t>. </a:t>
            </a:r>
            <a:r>
              <a:rPr lang="kk-KZ" sz="1000" dirty="0" smtClean="0"/>
              <a:t>Көрнекті археолог К. А</a:t>
            </a:r>
            <a:r>
              <a:rPr lang="ru-RU" sz="1000" dirty="0" smtClean="0"/>
              <a:t>. </a:t>
            </a:r>
            <a:r>
              <a:rPr lang="kk-KZ" sz="1000" dirty="0" smtClean="0"/>
              <a:t>Ақышевтің 90-жылдығына арналған ғылыми мақалалар жинағы</a:t>
            </a:r>
            <a:r>
              <a:rPr lang="ru-RU" sz="1000" dirty="0" smtClean="0"/>
              <a:t>. – Астана, 2014. «</a:t>
            </a:r>
            <a:r>
              <a:rPr lang="ru-RU" sz="1000" dirty="0" err="1" smtClean="0"/>
              <a:t>Сарыар</a:t>
            </a:r>
            <a:r>
              <a:rPr lang="kk-KZ" sz="1000" dirty="0" smtClean="0"/>
              <a:t>қ</a:t>
            </a:r>
            <a:r>
              <a:rPr lang="ru-RU" sz="1000" dirty="0" smtClean="0"/>
              <a:t>а» </a:t>
            </a:r>
            <a:r>
              <a:rPr lang="ru-RU" sz="1000" dirty="0" err="1" smtClean="0"/>
              <a:t>баспасы</a:t>
            </a:r>
            <a:r>
              <a:rPr lang="ru-RU" sz="1000" dirty="0" smtClean="0"/>
              <a:t>.- 736б.</a:t>
            </a:r>
          </a:p>
          <a:p>
            <a:pPr lvl="0" algn="just"/>
            <a:r>
              <a:rPr lang="ru-RU" sz="1000" dirty="0" smtClean="0"/>
              <a:t>М. </a:t>
            </a:r>
            <a:r>
              <a:rPr lang="ru-RU" sz="1000" dirty="0" err="1" smtClean="0"/>
              <a:t>Қозыбаев атындағы Солтүстік Қазақстан мемлекеттік</a:t>
            </a:r>
            <a:r>
              <a:rPr lang="ru-RU" sz="1000" dirty="0" smtClean="0"/>
              <a:t> </a:t>
            </a:r>
            <a:r>
              <a:rPr lang="ru-RU" sz="1000" dirty="0" err="1" smtClean="0"/>
              <a:t>университеттің ғалымдары </a:t>
            </a:r>
            <a:r>
              <a:rPr lang="ru-RU" sz="1000" dirty="0" smtClean="0"/>
              <a:t>= Ученые Северо-Казахстанского государственного университета им. М. </a:t>
            </a:r>
            <a:r>
              <a:rPr lang="ru-RU" sz="1000" dirty="0" err="1" smtClean="0"/>
              <a:t>Козыбаева</a:t>
            </a:r>
            <a:r>
              <a:rPr lang="ru-RU" sz="1000" dirty="0" smtClean="0"/>
              <a:t> / ред. С. М. </a:t>
            </a:r>
            <a:r>
              <a:rPr lang="ru-RU" sz="1000" dirty="0" err="1" smtClean="0"/>
              <a:t>Омирбаев</a:t>
            </a:r>
            <a:r>
              <a:rPr lang="ru-RU" sz="1000" dirty="0" smtClean="0"/>
              <a:t> ; сост. А. Н. </a:t>
            </a:r>
            <a:r>
              <a:rPr lang="ru-RU" sz="1000" dirty="0" err="1" smtClean="0"/>
              <a:t>Саржанова</a:t>
            </a:r>
            <a:r>
              <a:rPr lang="ru-RU" sz="1000" dirty="0" smtClean="0"/>
              <a:t>. - </a:t>
            </a:r>
            <a:r>
              <a:rPr lang="ru-RU" sz="1000" dirty="0" smtClean="0"/>
              <a:t>Караганда: </a:t>
            </a:r>
            <a:r>
              <a:rPr lang="ru-RU" sz="1000" dirty="0" smtClean="0"/>
              <a:t>Литера, 2017. - 393 б.</a:t>
            </a:r>
          </a:p>
          <a:p>
            <a:pPr lvl="0" algn="just"/>
            <a:r>
              <a:rPr lang="ru-RU" sz="1000" dirty="0" err="1" smtClean="0"/>
              <a:t>Манаш</a:t>
            </a:r>
            <a:r>
              <a:rPr lang="ru-RU" sz="1000" dirty="0" smtClean="0"/>
              <a:t> </a:t>
            </a:r>
            <a:r>
              <a:rPr lang="ru-RU" sz="1000" dirty="0" err="1" smtClean="0"/>
              <a:t>Қозыбаев</a:t>
            </a:r>
            <a:r>
              <a:rPr lang="ru-RU" sz="1000" dirty="0" smtClean="0"/>
              <a:t>: </a:t>
            </a:r>
            <a:r>
              <a:rPr lang="ru-RU" sz="1000" dirty="0" smtClean="0"/>
              <a:t>энциклопедия / Бас ред. С. </a:t>
            </a:r>
            <a:r>
              <a:rPr lang="ru-RU" sz="1000" dirty="0" err="1" smtClean="0"/>
              <a:t>Өмірбаев.</a:t>
            </a:r>
            <a:r>
              <a:rPr lang="ru-RU" sz="1000" dirty="0" smtClean="0"/>
              <a:t> - Петропавловск : </a:t>
            </a:r>
            <a:r>
              <a:rPr lang="ru-RU" sz="1000" dirty="0" err="1" smtClean="0"/>
              <a:t>Алаш-Таным</a:t>
            </a:r>
            <a:r>
              <a:rPr lang="ru-RU" sz="1000" dirty="0" smtClean="0"/>
              <a:t>, 2017. - 712 б</a:t>
            </a:r>
            <a:r>
              <a:rPr lang="ru-RU" sz="1000" dirty="0" smtClean="0"/>
              <a:t>.: </a:t>
            </a:r>
            <a:r>
              <a:rPr lang="ru-RU" sz="1000" dirty="0" smtClean="0"/>
              <a:t>сур.</a:t>
            </a:r>
          </a:p>
          <a:p>
            <a:pPr lvl="0" algn="just"/>
            <a:r>
              <a:rPr lang="ru-RU" sz="1000" dirty="0" smtClean="0"/>
              <a:t>Мартынов А.И. </a:t>
            </a:r>
            <a:r>
              <a:rPr lang="ru-RU" sz="1000" dirty="0" smtClean="0"/>
              <a:t>Археология: </a:t>
            </a:r>
            <a:r>
              <a:rPr lang="ru-RU" sz="1000" dirty="0" smtClean="0"/>
              <a:t>учебник / Мартынов А.И. - 5-е изд., </a:t>
            </a:r>
            <a:r>
              <a:rPr lang="ru-RU" sz="1000" dirty="0" err="1" smtClean="0"/>
              <a:t>перераб</a:t>
            </a:r>
            <a:r>
              <a:rPr lang="ru-RU" sz="1000" dirty="0" smtClean="0"/>
              <a:t>. - М. : Высшая школа, 2005. - 447 с.</a:t>
            </a:r>
          </a:p>
          <a:p>
            <a:pPr lvl="0" algn="just"/>
            <a:r>
              <a:rPr lang="kk-KZ" sz="1000" dirty="0" smtClean="0"/>
              <a:t>Плешаков </a:t>
            </a:r>
            <a:r>
              <a:rPr lang="ru-RU" sz="1000" dirty="0" smtClean="0"/>
              <a:t>А.А. Культуры древнего и средневекового Казахстана: учебно-методическое пособие по истории и археологии Казахстана.- Петропавловск, СКГУ, 2004.-207с.</a:t>
            </a:r>
          </a:p>
          <a:p>
            <a:pPr lvl="0" algn="just"/>
            <a:r>
              <a:rPr lang="ru-RU" sz="1000" dirty="0" smtClean="0"/>
              <a:t>Плешаков Анатолий Андреевич: </a:t>
            </a:r>
            <a:r>
              <a:rPr lang="ru-RU" sz="1000" dirty="0" err="1" smtClean="0"/>
              <a:t>биобиблиографиялы</a:t>
            </a:r>
            <a:r>
              <a:rPr lang="kk-KZ" sz="1000" dirty="0" smtClean="0"/>
              <a:t>қ көрсеткіш</a:t>
            </a:r>
            <a:r>
              <a:rPr lang="ru-RU" sz="1000" dirty="0" smtClean="0"/>
              <a:t> – биобиблиографический указатель /</a:t>
            </a:r>
            <a:r>
              <a:rPr lang="kk-KZ" sz="1000" dirty="0" smtClean="0"/>
              <a:t>Құраст</a:t>
            </a:r>
            <a:r>
              <a:rPr lang="ru-RU" sz="1000" dirty="0" smtClean="0"/>
              <a:t>.: О.М. Макаренко, Г.Н. Темирова. – </a:t>
            </a:r>
            <a:r>
              <a:rPr lang="ru-RU" sz="1000" dirty="0" err="1" smtClean="0"/>
              <a:t>Петропавл</a:t>
            </a:r>
            <a:r>
              <a:rPr lang="ru-RU" sz="1000" dirty="0" smtClean="0"/>
              <a:t>: М. </a:t>
            </a:r>
            <a:r>
              <a:rPr lang="kk-KZ" sz="1000" dirty="0" smtClean="0"/>
              <a:t>Қ</a:t>
            </a:r>
            <a:r>
              <a:rPr lang="ru-RU" sz="1000" dirty="0" err="1" smtClean="0"/>
              <a:t>озыбаев</a:t>
            </a:r>
            <a:r>
              <a:rPr lang="ru-RU" sz="1000" dirty="0" smtClean="0"/>
              <a:t> </a:t>
            </a:r>
            <a:r>
              <a:rPr lang="ru-RU" sz="1000" dirty="0" err="1" smtClean="0"/>
              <a:t>атында</a:t>
            </a:r>
            <a:r>
              <a:rPr lang="kk-KZ" sz="1000" dirty="0" smtClean="0"/>
              <a:t>ғ</a:t>
            </a:r>
            <a:r>
              <a:rPr lang="ru-RU" sz="1000" dirty="0" err="1" smtClean="0"/>
              <a:t>ы</a:t>
            </a:r>
            <a:r>
              <a:rPr lang="ru-RU" sz="1000" dirty="0" smtClean="0"/>
              <a:t> С</a:t>
            </a:r>
            <a:r>
              <a:rPr lang="kk-KZ" sz="1000" dirty="0" smtClean="0"/>
              <a:t>Қ</a:t>
            </a:r>
            <a:r>
              <a:rPr lang="ru-RU" sz="1000" dirty="0" smtClean="0"/>
              <a:t>У, 2020.-66б.</a:t>
            </a:r>
          </a:p>
          <a:p>
            <a:pPr lvl="0" algn="just"/>
            <a:r>
              <a:rPr lang="ru-RU" sz="1000" dirty="0" smtClean="0"/>
              <a:t>Свод памятников истории и культуры Республики Казахстан: </a:t>
            </a:r>
            <a:r>
              <a:rPr lang="ru-RU" sz="1000" dirty="0" err="1" smtClean="0"/>
              <a:t>Акмолинская</a:t>
            </a:r>
            <a:r>
              <a:rPr lang="ru-RU" sz="1000" dirty="0" smtClean="0"/>
              <a:t> область / ред.: В. </a:t>
            </a:r>
            <a:r>
              <a:rPr lang="ru-RU" sz="1000" dirty="0" err="1" smtClean="0"/>
              <a:t>Зайберт</a:t>
            </a:r>
            <a:r>
              <a:rPr lang="ru-RU" sz="1000" dirty="0" smtClean="0"/>
              <a:t>, Г. </a:t>
            </a:r>
            <a:r>
              <a:rPr lang="ru-RU" sz="1000" dirty="0" err="1" smtClean="0"/>
              <a:t>Камолова</a:t>
            </a:r>
            <a:r>
              <a:rPr lang="ru-RU" sz="1000" dirty="0" smtClean="0"/>
              <a:t>. - </a:t>
            </a:r>
            <a:r>
              <a:rPr lang="ru-RU" sz="1000" dirty="0" err="1" smtClean="0"/>
              <a:t>Алматы</a:t>
            </a:r>
            <a:r>
              <a:rPr lang="ru-RU" sz="1000" dirty="0" smtClean="0"/>
              <a:t> : </a:t>
            </a:r>
            <a:r>
              <a:rPr lang="ru-RU" sz="1000" dirty="0" err="1" smtClean="0"/>
              <a:t>Аруна</a:t>
            </a:r>
            <a:r>
              <a:rPr lang="ru-RU" sz="1000" dirty="0" smtClean="0"/>
              <a:t>, 2009. - 568 с.</a:t>
            </a:r>
          </a:p>
          <a:p>
            <a:pPr lvl="0" algn="just"/>
            <a:r>
              <a:rPr lang="ru-RU" sz="1000" dirty="0" err="1" smtClean="0"/>
              <a:t>Сдыков</a:t>
            </a:r>
            <a:r>
              <a:rPr lang="ru-RU" sz="1000" dirty="0" smtClean="0"/>
              <a:t>, М. Н. Археологическая карта </a:t>
            </a:r>
            <a:r>
              <a:rPr lang="ru-RU" sz="1000" dirty="0" err="1" smtClean="0"/>
              <a:t>Западно-Казахстанской</a:t>
            </a:r>
            <a:r>
              <a:rPr lang="ru-RU" sz="1000" dirty="0" smtClean="0"/>
              <a:t> области / М. Н. </a:t>
            </a:r>
            <a:r>
              <a:rPr lang="ru-RU" sz="1000" dirty="0" err="1" smtClean="0"/>
              <a:t>Сдыков</a:t>
            </a:r>
            <a:r>
              <a:rPr lang="ru-RU" sz="1000" dirty="0" smtClean="0"/>
              <a:t>. - </a:t>
            </a:r>
            <a:r>
              <a:rPr lang="ru-RU" sz="1000" dirty="0" err="1" smtClean="0"/>
              <a:t>Актобе</a:t>
            </a:r>
            <a:r>
              <a:rPr lang="ru-RU" sz="1000" dirty="0" smtClean="0"/>
              <a:t> : </a:t>
            </a:r>
            <a:r>
              <a:rPr lang="ru-RU" sz="1000" dirty="0" err="1" smtClean="0"/>
              <a:t>ПринтА</a:t>
            </a:r>
            <a:r>
              <a:rPr lang="ru-RU" sz="1000" dirty="0" smtClean="0"/>
              <a:t>, 2009. - 370 с. </a:t>
            </a:r>
          </a:p>
          <a:p>
            <a:pPr lvl="0" algn="just"/>
            <a:r>
              <a:rPr lang="ru-RU" sz="1000" dirty="0" smtClean="0"/>
              <a:t>Северо-Казахстанская область / ред. А. </a:t>
            </a:r>
            <a:r>
              <a:rPr lang="ru-RU" sz="1000" dirty="0" err="1" smtClean="0"/>
              <a:t>Маулен</a:t>
            </a:r>
            <a:r>
              <a:rPr lang="ru-RU" sz="1000" dirty="0" smtClean="0"/>
              <a:t>. - </a:t>
            </a:r>
            <a:r>
              <a:rPr lang="ru-RU" sz="1000" dirty="0" smtClean="0"/>
              <a:t>Алматы: </a:t>
            </a:r>
            <a:r>
              <a:rPr lang="ru-RU" sz="1000" dirty="0" err="1" smtClean="0"/>
              <a:t>Аруна</a:t>
            </a:r>
            <a:r>
              <a:rPr lang="ru-RU" sz="1000" dirty="0" smtClean="0"/>
              <a:t>, 2007. - 496 с.</a:t>
            </a:r>
          </a:p>
          <a:p>
            <a:pPr lvl="0" algn="just"/>
            <a:r>
              <a:rPr lang="ru-RU" sz="1000" dirty="0" err="1" smtClean="0"/>
              <a:t>Солтүстік</a:t>
            </a:r>
            <a:r>
              <a:rPr lang="ru-RU" sz="1000" dirty="0" smtClean="0"/>
              <a:t> </a:t>
            </a:r>
            <a:r>
              <a:rPr lang="ru-RU" sz="1000" dirty="0" err="1" smtClean="0"/>
              <a:t>Қазақстан</a:t>
            </a:r>
            <a:r>
              <a:rPr lang="ru-RU" sz="1000" dirty="0" smtClean="0"/>
              <a:t> </a:t>
            </a:r>
            <a:r>
              <a:rPr lang="ru-RU" sz="1000" dirty="0" err="1" smtClean="0"/>
              <a:t>Облысы</a:t>
            </a:r>
            <a:r>
              <a:rPr lang="ru-RU" sz="1000" dirty="0" smtClean="0"/>
              <a:t> = Северо-Казахстанская </a:t>
            </a:r>
            <a:r>
              <a:rPr lang="ru-RU" sz="1000" dirty="0" smtClean="0"/>
              <a:t>Область: </a:t>
            </a:r>
            <a:r>
              <a:rPr lang="ru-RU" sz="1000" dirty="0" smtClean="0"/>
              <a:t>Фотоальбом = </a:t>
            </a:r>
            <a:r>
              <a:rPr lang="ru-RU" sz="1000" dirty="0" err="1" smtClean="0"/>
              <a:t>North</a:t>
            </a:r>
            <a:r>
              <a:rPr lang="ru-RU" sz="1000" dirty="0" smtClean="0"/>
              <a:t> </a:t>
            </a:r>
            <a:r>
              <a:rPr lang="ru-RU" sz="1000" dirty="0" err="1" smtClean="0"/>
              <a:t>Kazakhstan</a:t>
            </a:r>
            <a:r>
              <a:rPr lang="ru-RU" sz="1000" dirty="0" smtClean="0"/>
              <a:t> </a:t>
            </a:r>
            <a:r>
              <a:rPr lang="ru-RU" sz="1000" dirty="0" err="1" smtClean="0"/>
              <a:t>Oblast</a:t>
            </a:r>
            <a:r>
              <a:rPr lang="ru-RU" sz="1000" dirty="0" smtClean="0"/>
              <a:t> / сост. Ж. К. Сулейменов. - Астана : Фолиант, 2015. - 428 с.</a:t>
            </a:r>
          </a:p>
          <a:p>
            <a:pPr lvl="0" algn="just"/>
            <a:r>
              <a:rPr lang="ru-RU" sz="1000" dirty="0" smtClean="0"/>
              <a:t>Средневековые города Казахстана : книга-альбом. - </a:t>
            </a:r>
            <a:r>
              <a:rPr lang="ru-RU" sz="1000" dirty="0" smtClean="0"/>
              <a:t>Алматы: </a:t>
            </a:r>
            <a:r>
              <a:rPr lang="ru-RU" sz="1000" dirty="0" smtClean="0"/>
              <a:t>Онер, 2006. - 200 с</a:t>
            </a:r>
          </a:p>
          <a:p>
            <a:pPr lvl="0" algn="just"/>
            <a:r>
              <a:rPr lang="ru-RU" sz="1000" dirty="0" smtClean="0"/>
              <a:t>Тайна древней </a:t>
            </a:r>
            <a:r>
              <a:rPr lang="ru-RU" sz="1000" dirty="0" smtClean="0"/>
              <a:t>степи: </a:t>
            </a:r>
            <a:r>
              <a:rPr lang="ru-RU" sz="1000" dirty="0" smtClean="0"/>
              <a:t>исследования поселений </a:t>
            </a:r>
            <a:r>
              <a:rPr lang="ru-RU" sz="1000" dirty="0" err="1" smtClean="0"/>
              <a:t>Ботай</a:t>
            </a:r>
            <a:r>
              <a:rPr lang="ru-RU" sz="1000" dirty="0" smtClean="0"/>
              <a:t> (2004 - 2006 гг.) / В. Ф. </a:t>
            </a:r>
            <a:r>
              <a:rPr lang="ru-RU" sz="1000" dirty="0" err="1" smtClean="0"/>
              <a:t>Зайберт</a:t>
            </a:r>
            <a:r>
              <a:rPr lang="ru-RU" sz="1000" dirty="0" smtClean="0"/>
              <a:t> [и др.]. - </a:t>
            </a:r>
            <a:r>
              <a:rPr lang="ru-RU" sz="1000" dirty="0" smtClean="0"/>
              <a:t>Кокшетау: </a:t>
            </a:r>
            <a:r>
              <a:rPr lang="ru-RU" sz="1000" dirty="0" smtClean="0"/>
              <a:t>ИЦКУ, 2006. - 163 с.</a:t>
            </a:r>
          </a:p>
          <a:p>
            <a:pPr lvl="0" algn="just"/>
            <a:r>
              <a:rPr lang="ru-RU" sz="1000" dirty="0" smtClean="0"/>
              <a:t>Ткачев, В. В. Степи Южного </a:t>
            </a:r>
            <a:r>
              <a:rPr lang="ru-RU" sz="1000" dirty="0" err="1" smtClean="0"/>
              <a:t>Приуралья</a:t>
            </a:r>
            <a:r>
              <a:rPr lang="ru-RU" sz="1000" dirty="0" smtClean="0"/>
              <a:t> и Западного Казахстана на рубеже эпох средней и поздней бронзы / В. В. Ткачев. - АКТОБЕ : [б. и.], 2007. - 384 с</a:t>
            </a:r>
          </a:p>
          <a:p>
            <a:pPr lvl="0" algn="just"/>
            <a:r>
              <a:rPr lang="ru-RU" sz="1000" dirty="0" smtClean="0"/>
              <a:t>Университет </a:t>
            </a:r>
            <a:r>
              <a:rPr lang="ru-RU" sz="1000" dirty="0" err="1" smtClean="0"/>
              <a:t>тарихына</a:t>
            </a:r>
            <a:r>
              <a:rPr lang="ru-RU" sz="1000" dirty="0" smtClean="0"/>
              <a:t> </a:t>
            </a:r>
            <a:r>
              <a:rPr lang="ru-RU" sz="1000" dirty="0" err="1" smtClean="0"/>
              <a:t>зор</a:t>
            </a:r>
            <a:r>
              <a:rPr lang="ru-RU" sz="1000" dirty="0" smtClean="0"/>
              <a:t> </a:t>
            </a:r>
            <a:r>
              <a:rPr lang="ru-RU" sz="1000" dirty="0" err="1" smtClean="0"/>
              <a:t>үлес қосқан тұлғалар </a:t>
            </a:r>
            <a:r>
              <a:rPr lang="ru-RU" sz="1000" dirty="0" smtClean="0"/>
              <a:t>= История университета в лицах / ред. С. М. </a:t>
            </a:r>
            <a:r>
              <a:rPr lang="ru-RU" sz="1000" dirty="0" err="1" smtClean="0"/>
              <a:t>Омирбаев</a:t>
            </a:r>
            <a:r>
              <a:rPr lang="ru-RU" sz="1000" dirty="0" smtClean="0"/>
              <a:t>; </a:t>
            </a:r>
            <a:r>
              <a:rPr lang="ru-RU" sz="1000" dirty="0" smtClean="0"/>
              <a:t>сост. З. П. </a:t>
            </a:r>
            <a:r>
              <a:rPr lang="ru-RU" sz="1000" dirty="0" err="1" smtClean="0"/>
              <a:t>Табакова</a:t>
            </a:r>
            <a:r>
              <a:rPr lang="ru-RU" sz="1000" dirty="0" smtClean="0"/>
              <a:t>. - Караганда : Литера, 2017. - 162 б.</a:t>
            </a:r>
          </a:p>
          <a:p>
            <a:pPr lvl="0" algn="just"/>
            <a:r>
              <a:rPr lang="ru-RU" sz="1000" dirty="0" err="1" smtClean="0"/>
              <a:t>Фаган</a:t>
            </a:r>
            <a:r>
              <a:rPr lang="ru-RU" sz="1000" dirty="0" smtClean="0"/>
              <a:t>, Б. Археология. В начале / Б. </a:t>
            </a:r>
            <a:r>
              <a:rPr lang="ru-RU" sz="1000" dirty="0" err="1" smtClean="0"/>
              <a:t>Фаган</a:t>
            </a:r>
            <a:r>
              <a:rPr lang="ru-RU" sz="1000" dirty="0" smtClean="0"/>
              <a:t>, К. </a:t>
            </a:r>
            <a:r>
              <a:rPr lang="ru-RU" sz="1000" dirty="0" err="1" smtClean="0"/>
              <a:t>ДеКорс</a:t>
            </a:r>
            <a:r>
              <a:rPr lang="ru-RU" sz="1000" dirty="0" smtClean="0"/>
              <a:t>. - М</a:t>
            </a:r>
            <a:r>
              <a:rPr lang="ru-RU" sz="1000" dirty="0" smtClean="0"/>
              <a:t>.: </a:t>
            </a:r>
            <a:r>
              <a:rPr lang="ru-RU" sz="1000" dirty="0" smtClean="0"/>
              <a:t>ТЕХНОСФЕРА, 2007. - 592 с.</a:t>
            </a:r>
          </a:p>
          <a:p>
            <a:pPr lvl="0" algn="just"/>
            <a:r>
              <a:rPr lang="ru-RU" sz="1000" dirty="0" err="1" smtClean="0"/>
              <a:t>Хабдулина</a:t>
            </a:r>
            <a:r>
              <a:rPr lang="ru-RU" sz="1000" dirty="0" smtClean="0"/>
              <a:t>, М. К. Средневековая археология Центрального Казахстана (по материалам городища </a:t>
            </a:r>
            <a:r>
              <a:rPr lang="ru-RU" sz="1000" dirty="0" err="1" smtClean="0"/>
              <a:t>Бозок</a:t>
            </a:r>
            <a:r>
              <a:rPr lang="ru-RU" sz="1000" dirty="0" smtClean="0"/>
              <a:t>): </a:t>
            </a:r>
            <a:r>
              <a:rPr lang="en-US" sz="1000" dirty="0" smtClean="0"/>
              <a:t> </a:t>
            </a:r>
            <a:r>
              <a:rPr lang="ru-RU" sz="1000" dirty="0" smtClean="0"/>
              <a:t>учебное </a:t>
            </a:r>
            <a:r>
              <a:rPr lang="ru-RU" sz="1000" dirty="0" smtClean="0"/>
              <a:t>пособие / М. К. </a:t>
            </a:r>
            <a:r>
              <a:rPr lang="ru-RU" sz="1000" dirty="0" err="1" smtClean="0"/>
              <a:t>Хабдулина</a:t>
            </a:r>
            <a:r>
              <a:rPr lang="ru-RU" sz="1000" dirty="0" smtClean="0"/>
              <a:t>. - </a:t>
            </a:r>
            <a:r>
              <a:rPr lang="ru-RU" sz="1000" dirty="0" smtClean="0"/>
              <a:t>Алматы: </a:t>
            </a:r>
            <a:r>
              <a:rPr lang="ru-RU" sz="1000" dirty="0" err="1" smtClean="0"/>
              <a:t>Эверо</a:t>
            </a:r>
            <a:r>
              <a:rPr lang="ru-RU" sz="1000" dirty="0" smtClean="0"/>
              <a:t>, 2017. - 180 с. </a:t>
            </a:r>
          </a:p>
          <a:p>
            <a:pPr lvl="0" algn="just"/>
            <a:r>
              <a:rPr lang="ru-RU" sz="1000" dirty="0" smtClean="0"/>
              <a:t>Щапова, Ю. Л. Археологическая эпоха: хронология, периодизация, теория, модель : учебник для вузов по специальности "история" / Ю. Л. Щапова. - М</a:t>
            </a:r>
            <a:r>
              <a:rPr lang="ru-RU" sz="1000" dirty="0" smtClean="0"/>
              <a:t>.: </a:t>
            </a:r>
            <a:r>
              <a:rPr lang="ru-RU" sz="1000" dirty="0" smtClean="0"/>
              <a:t>Высшая школа, 2016. - 335 с.</a:t>
            </a:r>
          </a:p>
          <a:p>
            <a:pPr algn="just"/>
            <a:endParaRPr lang="ru-RU" sz="1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</TotalTime>
  <Words>1419</Words>
  <Application>Microsoft Office PowerPoint</Application>
  <PresentationFormat>Экран (4:3)</PresentationFormat>
  <Paragraphs>47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Археология - кәсіп пен тағдыр Археология – профессия и призвание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Баганалимова Жанна Жантемировна</dc:creator>
  <cp:lastModifiedBy>Косарева Наталья Евгеньевна</cp:lastModifiedBy>
  <cp:revision>17</cp:revision>
  <dcterms:created xsi:type="dcterms:W3CDTF">2022-08-25T10:28:34Z</dcterms:created>
  <dcterms:modified xsi:type="dcterms:W3CDTF">2022-08-26T06:06:41Z</dcterms:modified>
</cp:coreProperties>
</file>