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69" r:id="rId2"/>
    <p:sldId id="272" r:id="rId3"/>
    <p:sldId id="273" r:id="rId4"/>
    <p:sldId id="275" r:id="rId5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50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6/3/2022</a:t>
            </a:fld>
            <a:endParaRPr lang="en-US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6/3/2022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6/3/2022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6/3/2022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6/3/2022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6/3/2022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6/3/2022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6/3/2022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6/3/2022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6/3/2022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6/3/2022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6/3/2022</a:t>
            </a:fld>
            <a:endParaRPr lang="en-US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762000"/>
            <a:ext cx="8229600" cy="591312"/>
          </a:xfrm>
        </p:spPr>
        <p:txBody>
          <a:bodyPr>
            <a:normAutofit/>
          </a:bodyPr>
          <a:lstStyle/>
          <a:p>
            <a:pPr algn="ctr"/>
            <a:r>
              <a:rPr lang="kk-KZ" sz="3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“Кітап-білім бұлағы, кітап оқудан жарыс”</a:t>
            </a:r>
            <a:endParaRPr lang="ru-RU" sz="3000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2" descr="C:\Users\zhzhbaganalimova\Desktop\veptq\IMG-20220601-WA0030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84321" y="1676400"/>
            <a:ext cx="3449479" cy="422116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962400" y="2895600"/>
            <a:ext cx="4800600" cy="2743199"/>
          </a:xfrm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txBody>
          <a:bodyPr numCol="1">
            <a:noAutofit/>
          </a:bodyPr>
          <a:lstStyle/>
          <a:p>
            <a:pPr marL="0" indent="0" algn="just">
              <a:buNone/>
            </a:pPr>
            <a:r>
              <a:rPr lang="en-US" sz="15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b="1" dirty="0" smtClean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ru-RU" sz="1500" b="1" dirty="0" err="1" smtClean="0">
                <a:latin typeface="Times New Roman" pitchFamily="18" charset="0"/>
                <a:cs typeface="Times New Roman" pitchFamily="18" charset="0"/>
              </a:rPr>
              <a:t>Манаш</a:t>
            </a:r>
            <a:r>
              <a:rPr lang="ru-RU" sz="1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1500" b="1" dirty="0" smtClean="0">
                <a:latin typeface="Times New Roman" pitchFamily="18" charset="0"/>
                <a:cs typeface="Times New Roman" pitchFamily="18" charset="0"/>
              </a:rPr>
              <a:t>Қозыбаев атындағы Солтүстік Қазақстан университетінде тарихи музейі  2022 жылдың 30 мамырында « Студенттер  коворкинг орталығының» ашылуы болды.  Орталықтың жұмысын ұйымдастыру студенттерді музей әлемімен, ондағы тарихи құндылықтармен таныстыруға, сондай-ақ, шығармашылық бастамалар мен студенттердің мүмкіндіктерін ұштауды ұйымдастыруға бағыталған. Кітапхана өзінің тарапынан «Кітап-білім бұлағы»  атты кітап көрмесін ұйымдастырды.</a:t>
            </a:r>
            <a:endParaRPr lang="ru-RU" sz="15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2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343400" y="1447800"/>
            <a:ext cx="4419600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1400" b="1" i="1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«Молодежь-это символ прогресса, воплощение всех наших надежд на лучшее будущее. Государство проводит большую работу по поддержке молодежи, созданию условий для реализации ее потенциала</a:t>
            </a:r>
            <a:r>
              <a:rPr lang="ru-RU" sz="1400" b="1" i="1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»                                                                                                                                  </a:t>
            </a:r>
            <a:r>
              <a:rPr lang="en-US" sz="1400" b="1" i="1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            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i="1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400" b="1" i="1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                             </a:t>
            </a:r>
            <a:r>
              <a:rPr lang="ru-RU" sz="1400" b="1" i="1" dirty="0" err="1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Касым-Жомарта</a:t>
            </a:r>
            <a:r>
              <a:rPr lang="ru-RU" sz="1400" b="1" i="1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Токаев</a:t>
            </a:r>
            <a:endParaRPr lang="ru-RU" sz="1400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0" y="838200"/>
            <a:ext cx="3733800" cy="457200"/>
          </a:xfrm>
        </p:spPr>
        <p:txBody>
          <a:bodyPr>
            <a:normAutofit fontScale="90000"/>
          </a:bodyPr>
          <a:lstStyle/>
          <a:p>
            <a:pPr algn="just"/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18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Кітап</a:t>
            </a:r>
            <a:r>
              <a:rPr lang="ru-RU" sz="1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оқу</a:t>
            </a:r>
            <a:r>
              <a:rPr lang="ru-RU" sz="1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18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рухани</a:t>
            </a:r>
            <a:r>
              <a:rPr lang="ru-RU" sz="1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кемелденудің</a:t>
            </a:r>
            <a:r>
              <a:rPr lang="ru-RU" sz="1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көзі</a:t>
            </a:r>
            <a:r>
              <a:rPr lang="ru-RU" sz="1800" b="1" i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r>
              <a:rPr lang="ru-RU" sz="1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ru-RU" sz="16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  </a:t>
            </a:r>
            <a:r>
              <a:rPr lang="ru-RU" sz="16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Қасым</a:t>
            </a:r>
            <a:r>
              <a:rPr lang="ru-RU" sz="1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16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Жомарт</a:t>
            </a:r>
            <a:r>
              <a:rPr lang="ru-RU" sz="1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Токаев</a:t>
            </a:r>
            <a:endParaRPr lang="ru-RU" sz="1600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5602" name="Picture 2" descr="C:\Users\zhzhbaganalimova\Desktop\veptq\IMG-20220601-WA0027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981200" y="1600200"/>
            <a:ext cx="5410200" cy="470489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67200" y="838200"/>
            <a:ext cx="4572000" cy="762000"/>
          </a:xfrm>
        </p:spPr>
        <p:txBody>
          <a:bodyPr>
            <a:noAutofit/>
          </a:bodyPr>
          <a:lstStyle/>
          <a:p>
            <a:pPr algn="just"/>
            <a:r>
              <a:rPr lang="ru-RU" sz="1600" b="1" i="1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</a:t>
            </a:r>
            <a:r>
              <a:rPr lang="ru-RU" sz="1600" b="1" i="1" dirty="0" err="1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Бүгінгі</a:t>
            </a:r>
            <a:r>
              <a:rPr lang="ru-RU" sz="1600" b="1" i="1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1600" b="1" i="1" dirty="0" err="1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жастар</a:t>
            </a:r>
            <a:r>
              <a:rPr lang="ru-RU" sz="1600" b="1" i="1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– </a:t>
            </a:r>
            <a:r>
              <a:rPr lang="ru-RU" sz="1600" b="1" i="1" dirty="0" err="1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еліміздің</a:t>
            </a:r>
            <a:r>
              <a:rPr lang="ru-RU" sz="1600" b="1" i="1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lang="ru-RU" sz="1600" b="1" i="1" dirty="0" err="1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ертеңі</a:t>
            </a:r>
            <a:r>
              <a:rPr lang="ru-RU" sz="1600" b="1" i="1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lang="ru-RU" sz="1600" b="1" i="1" dirty="0" err="1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ұлтымыздың</a:t>
            </a:r>
            <a:r>
              <a:rPr lang="ru-RU" sz="1600" b="1" i="1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1600" b="1" i="1" dirty="0" err="1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болашағы</a:t>
            </a:r>
            <a:r>
              <a:rPr lang="ru-RU" sz="1600" b="1" i="1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lang="ru-RU" sz="1600" b="1" i="1" dirty="0" err="1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мемлекетіміздің</a:t>
            </a:r>
            <a:r>
              <a:rPr lang="en-US" sz="1600" b="1" i="1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1600" b="1" i="1" dirty="0" err="1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мәртебесі</a:t>
            </a:r>
            <a:r>
              <a:rPr lang="ru-RU" sz="1600" b="1" i="1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»</a:t>
            </a:r>
            <a:r>
              <a:rPr lang="kk-KZ" sz="1600" b="1" i="1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lang="kk-KZ" sz="1600" b="1" i="1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en-US" sz="1600" b="1" i="1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                         </a:t>
            </a:r>
            <a:r>
              <a:rPr lang="ru-RU" sz="1600" b="1" i="1" dirty="0" err="1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Қасым-Жомарт</a:t>
            </a:r>
            <a:r>
              <a:rPr lang="ru-RU" sz="1600" b="1" i="1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1600" b="1" i="1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То</a:t>
            </a:r>
            <a:r>
              <a:rPr lang="kk-KZ" sz="1600" b="1" i="1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қаев</a:t>
            </a:r>
            <a:endParaRPr lang="ru-RU" sz="1600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6626" name="Picture 2" descr="C:\Users\zhzhbaganalimova\Desktop\veptq\IMG-20220601-WA0029.jpg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/>
          <a:srcRect t="52361"/>
          <a:stretch/>
        </p:blipFill>
        <p:spPr bwMode="auto">
          <a:xfrm>
            <a:off x="4419600" y="3981450"/>
            <a:ext cx="4495799" cy="246094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4" name="Picture 2" descr="C:\Users\zhzhbaganalimova\Desktop\veptq\IMG-20220601-WA0029.jpg"/>
          <p:cNvPicPr>
            <a:picLocks noChangeAspect="1" noChangeArrowheads="1"/>
          </p:cNvPicPr>
          <p:nvPr/>
        </p:nvPicPr>
        <p:blipFill rotWithShape="1">
          <a:blip r:embed="rId2"/>
          <a:srcRect b="50000"/>
          <a:stretch/>
        </p:blipFill>
        <p:spPr bwMode="auto">
          <a:xfrm>
            <a:off x="228600" y="1447800"/>
            <a:ext cx="4495799" cy="250698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800100" y="472633"/>
            <a:ext cx="7391400" cy="5386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90650" algn="l"/>
              </a:tabLst>
            </a:pPr>
            <a:endParaRPr lang="en-US" sz="1400" b="1" i="1" dirty="0" smtClean="0">
              <a:solidFill>
                <a:srgbClr val="4F81BD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90650" algn="l"/>
              </a:tabLst>
            </a:pPr>
            <a:r>
              <a:rPr lang="kk-KZ" sz="1400" b="1" i="1" dirty="0" smtClean="0">
                <a:solidFill>
                  <a:srgbClr val="4F81BD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kk-KZ" sz="1500" b="1" i="1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Әдебиеттер тізімі:</a:t>
            </a:r>
            <a:endParaRPr kumimoji="0" lang="kk-KZ" sz="15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457200" y="990600"/>
            <a:ext cx="8077200" cy="51706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1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</a:t>
            </a:r>
            <a:r>
              <a:rPr kumimoji="0" lang="ru-RU" sz="1100" b="1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Битэм</a:t>
            </a:r>
            <a:r>
              <a:rPr kumimoji="0" lang="en-US" sz="11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11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Э</a:t>
            </a:r>
            <a:r>
              <a:rPr kumimoji="0" lang="en-US" sz="11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kumimoji="0" lang="ru-RU" sz="1100" b="1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Педагогиканы</a:t>
            </a:r>
            <a:r>
              <a:rPr kumimoji="0" lang="en-US" sz="11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100" b="1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цифрлық</a:t>
            </a:r>
            <a:r>
              <a:rPr kumimoji="0" lang="en-US" sz="11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100" b="1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дәуірде</a:t>
            </a:r>
            <a:r>
              <a:rPr kumimoji="0" lang="en-US" sz="11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100" b="1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қайта</a:t>
            </a:r>
            <a:r>
              <a:rPr kumimoji="0" lang="en-US" sz="11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100" b="1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зерделеу</a:t>
            </a:r>
            <a:r>
              <a:rPr kumimoji="0" lang="en-US" sz="11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/ </a:t>
            </a:r>
            <a:r>
              <a:rPr kumimoji="0" lang="ru-RU" sz="11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Э</a:t>
            </a:r>
            <a:r>
              <a:rPr kumimoji="0" lang="en-US" sz="11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kumimoji="0" lang="ru-RU" sz="1100" b="1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Битэм</a:t>
            </a:r>
            <a:r>
              <a:rPr kumimoji="0" lang="en-US" sz="11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11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en-US" sz="11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kumimoji="0" lang="ru-RU" sz="1100" b="1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Шарп</a:t>
            </a:r>
            <a:r>
              <a:rPr kumimoji="0" lang="en-US" sz="11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- </a:t>
            </a:r>
            <a:r>
              <a:rPr kumimoji="0" lang="ru-RU" sz="11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Алматы</a:t>
            </a:r>
            <a:r>
              <a:rPr kumimoji="0" lang="en-US" sz="11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</a:t>
            </a:r>
            <a:r>
              <a:rPr kumimoji="0" lang="ru-RU" sz="1100" b="1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Ұлттық</a:t>
            </a:r>
            <a:r>
              <a:rPr kumimoji="0" lang="en-US" sz="11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100" b="1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аударма</a:t>
            </a:r>
            <a:r>
              <a:rPr kumimoji="0" lang="en-US" sz="11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100" b="1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бюросы</a:t>
            </a:r>
            <a:r>
              <a:rPr kumimoji="0" lang="en-US" sz="11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2019. - 328 </a:t>
            </a:r>
            <a:r>
              <a:rPr kumimoji="0" lang="ru-RU" sz="11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</a:t>
            </a:r>
            <a:r>
              <a:rPr kumimoji="0" lang="en-US" sz="11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- (</a:t>
            </a:r>
            <a:r>
              <a:rPr kumimoji="0" lang="ru-RU" sz="1100" b="1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Рухани</a:t>
            </a:r>
            <a:r>
              <a:rPr kumimoji="0" lang="en-US" sz="11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100" b="1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жаңғыру</a:t>
            </a:r>
            <a:r>
              <a:rPr kumimoji="0" lang="en-US" sz="11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).</a:t>
            </a:r>
            <a:endParaRPr kumimoji="0" lang="ru-RU" sz="1100" b="1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2.Больман, Ф. </a:t>
            </a:r>
            <a:r>
              <a:rPr kumimoji="0" lang="ru-RU" sz="1100" b="1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Әлем музыкасының</a:t>
            </a:r>
            <a:r>
              <a:rPr kumimoji="0" lang="ru-RU" sz="11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kk-KZ" sz="11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100" b="1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тарихы</a:t>
            </a:r>
            <a:r>
              <a:rPr kumimoji="0" lang="ru-RU" sz="11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/ Ф. </a:t>
            </a:r>
            <a:r>
              <a:rPr kumimoji="0" lang="ru-RU" sz="1100" b="1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Больман</a:t>
            </a:r>
            <a:r>
              <a:rPr kumimoji="0" lang="ru-RU" sz="11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- (</a:t>
            </a:r>
            <a:r>
              <a:rPr kumimoji="0" lang="ru-RU" sz="1100" b="1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Рухани</a:t>
            </a:r>
            <a:r>
              <a:rPr kumimoji="0" lang="ru-RU" sz="11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100" b="1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жаңғыру</a:t>
            </a:r>
            <a:r>
              <a:rPr kumimoji="0" lang="ru-RU" sz="11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).</a:t>
            </a:r>
            <a:endParaRPr kumimoji="0" lang="ru-RU" sz="1100" b="1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3.Борев, Ю. Б. </a:t>
            </a:r>
            <a:r>
              <a:rPr kumimoji="0" lang="ru-RU" sz="11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Эстетика: </a:t>
            </a:r>
            <a:r>
              <a:rPr kumimoji="0" lang="ru-RU" sz="1100" b="1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оқулық</a:t>
            </a:r>
            <a:r>
              <a:rPr kumimoji="0" lang="ru-RU" sz="11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/ Ю. Б. </a:t>
            </a:r>
            <a:r>
              <a:rPr kumimoji="0" lang="ru-RU" sz="1100" b="1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Борев</a:t>
            </a:r>
            <a:r>
              <a:rPr kumimoji="0" lang="ru-RU" sz="11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- </a:t>
            </a:r>
            <a:r>
              <a:rPr kumimoji="0" lang="ru-RU" sz="11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Алматы: </a:t>
            </a:r>
            <a:r>
              <a:rPr kumimoji="0" lang="ru-RU" sz="1100" b="1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Ұлттық</a:t>
            </a:r>
            <a:r>
              <a:rPr kumimoji="0" lang="ru-RU" sz="11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100" b="1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аударма</a:t>
            </a:r>
            <a:r>
              <a:rPr kumimoji="0" lang="ru-RU" sz="11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100" b="1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бюросы</a:t>
            </a:r>
            <a:r>
              <a:rPr kumimoji="0" lang="ru-RU" sz="11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2020. - 408 б. - (</a:t>
            </a:r>
            <a:r>
              <a:rPr kumimoji="0" lang="ru-RU" sz="1100" b="1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Рухани</a:t>
            </a:r>
            <a:r>
              <a:rPr kumimoji="0" lang="ru-RU" sz="11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100" b="1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жаңғыру</a:t>
            </a:r>
            <a:r>
              <a:rPr kumimoji="0" lang="ru-RU" sz="11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).</a:t>
            </a:r>
            <a:endParaRPr kumimoji="0" lang="ru-RU" sz="1100" b="1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4.Джорданова, Л. </a:t>
            </a:r>
            <a:r>
              <a:rPr kumimoji="0" lang="ru-RU" sz="1100" b="1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Тарихи</a:t>
            </a:r>
            <a:r>
              <a:rPr kumimoji="0" lang="ru-RU" sz="11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100" b="1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білім</a:t>
            </a:r>
            <a:r>
              <a:rPr kumimoji="0" lang="ru-RU" sz="11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</a:t>
            </a:r>
            <a:r>
              <a:rPr kumimoji="0" lang="ru-RU" sz="1100" b="1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пәні</a:t>
            </a:r>
            <a:r>
              <a:rPr kumimoji="0" lang="ru-RU" sz="11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және </a:t>
            </a:r>
            <a:r>
              <a:rPr kumimoji="0" lang="ru-RU" sz="1100" b="1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зерттеу</a:t>
            </a:r>
            <a:r>
              <a:rPr kumimoji="0" lang="ru-RU" sz="11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100" b="1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әдістері</a:t>
            </a:r>
            <a:r>
              <a:rPr kumimoji="0" lang="ru-RU" sz="11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/ Л. </a:t>
            </a:r>
            <a:r>
              <a:rPr kumimoji="0" lang="ru-RU" sz="1100" b="1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Джорданова</a:t>
            </a:r>
            <a:r>
              <a:rPr kumimoji="0" lang="ru-RU" sz="11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- </a:t>
            </a:r>
            <a:r>
              <a:rPr kumimoji="0" lang="ru-RU" sz="11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Алматы: </a:t>
            </a:r>
            <a:r>
              <a:rPr kumimoji="0" lang="ru-RU" sz="1100" b="1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Ұлттық</a:t>
            </a:r>
            <a:r>
              <a:rPr kumimoji="0" lang="ru-RU" sz="11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100" b="1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аударма</a:t>
            </a:r>
            <a:r>
              <a:rPr kumimoji="0" lang="ru-RU" sz="11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100" b="1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бюросы</a:t>
            </a:r>
            <a:r>
              <a:rPr kumimoji="0" lang="ru-RU" sz="11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2020. - 376 б. - (</a:t>
            </a:r>
            <a:r>
              <a:rPr kumimoji="0" lang="ru-RU" sz="1100" b="1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Рухани</a:t>
            </a:r>
            <a:r>
              <a:rPr kumimoji="0" lang="ru-RU" sz="11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100" b="1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жаңғыру</a:t>
            </a:r>
            <a:r>
              <a:rPr kumimoji="0" lang="ru-RU" sz="11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).</a:t>
            </a:r>
            <a:endParaRPr kumimoji="0" lang="ru-RU" sz="1100" b="1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5. </a:t>
            </a:r>
            <a:r>
              <a:rPr kumimoji="0" lang="ru-RU" sz="1100" b="1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Нортхаус</a:t>
            </a:r>
            <a:r>
              <a:rPr kumimoji="0" lang="ru-RU" sz="11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П. </a:t>
            </a:r>
            <a:r>
              <a:rPr kumimoji="0" lang="ru-RU" sz="1100" b="1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Көшбасшылық</a:t>
            </a:r>
            <a:r>
              <a:rPr kumimoji="0" lang="ru-RU" sz="11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</a:t>
            </a:r>
            <a:r>
              <a:rPr kumimoji="0" lang="ru-RU" sz="11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теория және практика / П. </a:t>
            </a:r>
            <a:r>
              <a:rPr kumimoji="0" lang="ru-RU" sz="1100" b="1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Нортхаус</a:t>
            </a:r>
            <a:r>
              <a:rPr kumimoji="0" lang="ru-RU" sz="11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- </a:t>
            </a:r>
            <a:r>
              <a:rPr kumimoji="0" lang="ru-RU" sz="11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Алматы: </a:t>
            </a:r>
            <a:r>
              <a:rPr kumimoji="0" lang="ru-RU" sz="1100" b="1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Ұлттық</a:t>
            </a:r>
            <a:r>
              <a:rPr kumimoji="0" lang="ru-RU" sz="11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100" b="1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аударма</a:t>
            </a:r>
            <a:r>
              <a:rPr kumimoji="0" lang="ru-RU" sz="11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100" b="1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бюросы</a:t>
            </a:r>
            <a:r>
              <a:rPr kumimoji="0" lang="ru-RU" sz="11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2020. - 560 б. - (</a:t>
            </a:r>
            <a:r>
              <a:rPr kumimoji="0" lang="ru-RU" sz="1100" b="1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Рухани</a:t>
            </a:r>
            <a:r>
              <a:rPr kumimoji="0" lang="ru-RU" sz="11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100" b="1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жаңғыру</a:t>
            </a:r>
            <a:r>
              <a:rPr kumimoji="0" lang="ru-RU" sz="11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).</a:t>
            </a:r>
            <a:endParaRPr kumimoji="0" lang="ru-RU" sz="1100" b="1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6. </a:t>
            </a:r>
            <a:r>
              <a:rPr kumimoji="0" lang="ru-RU" sz="1100" b="1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Ритцер</a:t>
            </a:r>
            <a:r>
              <a:rPr kumimoji="0" lang="ru-RU" sz="11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Д. </a:t>
            </a:r>
            <a:r>
              <a:rPr kumimoji="0" lang="ru-RU" sz="1100" b="1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Әлеуметтану</a:t>
            </a:r>
            <a:r>
              <a:rPr kumimoji="0" lang="ru-RU" sz="11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100" b="1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теориясы</a:t>
            </a:r>
            <a:r>
              <a:rPr kumimoji="0" lang="ru-RU" sz="11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.: </a:t>
            </a:r>
            <a:r>
              <a:rPr kumimoji="0" lang="ru-RU" sz="11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10-басылым. / Д. </a:t>
            </a:r>
            <a:r>
              <a:rPr kumimoji="0" lang="ru-RU" sz="1100" b="1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Ритцер</a:t>
            </a:r>
            <a:r>
              <a:rPr kumimoji="0" lang="ru-RU" sz="11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Д. </a:t>
            </a:r>
            <a:r>
              <a:rPr kumimoji="0" lang="ru-RU" sz="1100" b="1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Степницки</a:t>
            </a:r>
            <a:r>
              <a:rPr kumimoji="0" lang="ru-RU" sz="11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- </a:t>
            </a:r>
            <a:r>
              <a:rPr kumimoji="0" lang="ru-RU" sz="11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Алматы: </a:t>
            </a:r>
            <a:r>
              <a:rPr kumimoji="0" lang="ru-RU" sz="1100" b="1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Ұлттық</a:t>
            </a:r>
            <a:r>
              <a:rPr kumimoji="0" lang="ru-RU" sz="11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100" b="1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аударма</a:t>
            </a:r>
            <a:r>
              <a:rPr kumimoji="0" lang="ru-RU" sz="11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100" b="1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бюросы</a:t>
            </a:r>
            <a:r>
              <a:rPr kumimoji="0" lang="ru-RU" sz="11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2018. - 2018 б. - (</a:t>
            </a:r>
            <a:r>
              <a:rPr kumimoji="0" lang="ru-RU" sz="1100" b="1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Рухани</a:t>
            </a:r>
            <a:r>
              <a:rPr kumimoji="0" lang="ru-RU" sz="11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100" b="1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жаңғыру</a:t>
            </a:r>
            <a:r>
              <a:rPr kumimoji="0" lang="ru-RU" sz="11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).</a:t>
            </a:r>
            <a:endParaRPr kumimoji="0" lang="ru-RU" sz="1100" b="1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7. Репина, Л. П. </a:t>
            </a:r>
            <a:r>
              <a:rPr kumimoji="0" lang="ru-RU" sz="1100" b="1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Тарихи</a:t>
            </a:r>
            <a:r>
              <a:rPr kumimoji="0" lang="ru-RU" sz="11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100" b="1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білім</a:t>
            </a:r>
            <a:r>
              <a:rPr kumimoji="0" lang="ru-RU" sz="11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100" b="1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тарихы</a:t>
            </a:r>
            <a:r>
              <a:rPr kumimoji="0" lang="ru-RU" sz="11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</a:t>
            </a:r>
            <a:r>
              <a:rPr kumimoji="0" lang="ru-RU" sz="1100" b="1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оқулық</a:t>
            </a:r>
            <a:r>
              <a:rPr kumimoji="0" lang="ru-RU" sz="11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/ Л. П. Репина, В. В. Зверева, М. Ю.         Парамонова</a:t>
            </a:r>
            <a:r>
              <a:rPr kumimoji="0" lang="en-US" sz="11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- </a:t>
            </a:r>
            <a:r>
              <a:rPr kumimoji="0" lang="ru-RU" sz="11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Алматы</a:t>
            </a:r>
            <a:r>
              <a:rPr kumimoji="0" lang="en-US" sz="11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</a:t>
            </a:r>
            <a:r>
              <a:rPr kumimoji="0" lang="ru-RU" sz="1100" b="1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Ұлттық</a:t>
            </a:r>
            <a:r>
              <a:rPr kumimoji="0" lang="en-US" sz="11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100" b="1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аударма</a:t>
            </a:r>
            <a:r>
              <a:rPr kumimoji="0" lang="en-US" sz="11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100" b="1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бюросы</a:t>
            </a:r>
            <a:r>
              <a:rPr kumimoji="0" lang="en-US" sz="11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2020. - 236 </a:t>
            </a:r>
            <a:r>
              <a:rPr kumimoji="0" lang="ru-RU" sz="11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</a:t>
            </a:r>
            <a:r>
              <a:rPr kumimoji="0" lang="en-US" sz="11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- (</a:t>
            </a:r>
            <a:r>
              <a:rPr kumimoji="0" lang="ru-RU" sz="1100" b="1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Рухани</a:t>
            </a:r>
            <a:r>
              <a:rPr kumimoji="0" lang="en-US" sz="11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100" b="1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жаңғыру</a:t>
            </a:r>
            <a:r>
              <a:rPr kumimoji="0" lang="en-US" sz="11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).</a:t>
            </a:r>
            <a:endParaRPr kumimoji="0" lang="ru-RU" sz="1100" b="1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8. </a:t>
            </a:r>
            <a:r>
              <a:rPr kumimoji="0" lang="ru-RU" sz="11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Пек</a:t>
            </a:r>
            <a:r>
              <a:rPr kumimoji="0" lang="en-US" sz="11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11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</a:t>
            </a:r>
            <a:r>
              <a:rPr kumimoji="0" lang="en-US" sz="11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kumimoji="0" lang="ru-RU" sz="11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Медиа</a:t>
            </a:r>
            <a:r>
              <a:rPr kumimoji="0" lang="en-US" sz="11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1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этика</a:t>
            </a:r>
            <a:r>
              <a:rPr kumimoji="0" lang="en-US" sz="11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</a:t>
            </a:r>
            <a:r>
              <a:rPr kumimoji="0" lang="ru-RU" sz="1100" b="1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жас</a:t>
            </a:r>
            <a:r>
              <a:rPr kumimoji="0" lang="en-US" sz="11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100" b="1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мамандардың</a:t>
            </a:r>
            <a:r>
              <a:rPr kumimoji="0" lang="en-US" sz="11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100" b="1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тәжірибесінен</a:t>
            </a:r>
            <a:r>
              <a:rPr kumimoji="0" lang="en-US" sz="11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/ </a:t>
            </a:r>
            <a:r>
              <a:rPr kumimoji="0" lang="ru-RU" sz="11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</a:t>
            </a:r>
            <a:r>
              <a:rPr kumimoji="0" lang="en-US" sz="11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kumimoji="0" lang="ru-RU" sz="11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Пек</a:t>
            </a:r>
            <a:r>
              <a:rPr kumimoji="0" lang="en-US" sz="11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11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</a:t>
            </a:r>
            <a:r>
              <a:rPr kumimoji="0" lang="en-US" sz="11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kumimoji="0" lang="ru-RU" sz="11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Рил</a:t>
            </a:r>
            <a:r>
              <a:rPr kumimoji="0" lang="en-US" sz="11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- </a:t>
            </a:r>
            <a:r>
              <a:rPr kumimoji="0" lang="ru-RU" sz="11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Алматы</a:t>
            </a:r>
            <a:r>
              <a:rPr kumimoji="0" lang="en-US" sz="11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</a:t>
            </a:r>
            <a:r>
              <a:rPr kumimoji="0" lang="ru-RU" sz="1100" b="1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Ұлттық</a:t>
            </a:r>
            <a:r>
              <a:rPr kumimoji="0" lang="en-US" sz="11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100" b="1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аударма</a:t>
            </a:r>
            <a:r>
              <a:rPr kumimoji="0" lang="en-US" sz="11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100" b="1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бюросы</a:t>
            </a:r>
            <a:r>
              <a:rPr kumimoji="0" lang="en-US" sz="11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2019. - 304 </a:t>
            </a:r>
            <a:r>
              <a:rPr kumimoji="0" lang="ru-RU" sz="11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</a:t>
            </a:r>
            <a:r>
              <a:rPr kumimoji="0" lang="en-US" sz="11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endParaRPr kumimoji="0" lang="ru-RU" sz="1100" b="1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9. </a:t>
            </a:r>
            <a:r>
              <a:rPr kumimoji="0" lang="ru-RU" sz="1100" b="1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Пинкер</a:t>
            </a:r>
            <a:r>
              <a:rPr kumimoji="0" lang="en-US" sz="11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11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</a:t>
            </a:r>
            <a:r>
              <a:rPr kumimoji="0" lang="en-US" sz="11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kumimoji="0" lang="ru-RU" sz="1100" b="1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Тіл</a:t>
            </a:r>
            <a:r>
              <a:rPr kumimoji="0" lang="en-US" sz="11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</a:t>
            </a:r>
            <a:r>
              <a:rPr kumimoji="0" lang="ru-RU" sz="11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инстинкт</a:t>
            </a:r>
            <a:r>
              <a:rPr kumimoji="0" lang="en-US" sz="11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/ </a:t>
            </a:r>
            <a:r>
              <a:rPr kumimoji="0" lang="ru-RU" sz="11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</a:t>
            </a:r>
            <a:r>
              <a:rPr kumimoji="0" lang="en-US" sz="11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kumimoji="0" lang="ru-RU" sz="1100" b="1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Пинкер</a:t>
            </a:r>
            <a:r>
              <a:rPr kumimoji="0" lang="en-US" sz="11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- </a:t>
            </a:r>
            <a:r>
              <a:rPr kumimoji="0" lang="ru-RU" sz="11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Алматы</a:t>
            </a:r>
            <a:r>
              <a:rPr kumimoji="0" lang="en-US" sz="11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</a:t>
            </a:r>
            <a:r>
              <a:rPr kumimoji="0" lang="ru-RU" sz="1100" b="1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Ұлттық</a:t>
            </a:r>
            <a:r>
              <a:rPr kumimoji="0" lang="en-US" sz="11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100" b="1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аударма</a:t>
            </a:r>
            <a:r>
              <a:rPr kumimoji="0" lang="en-US" sz="11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100" b="1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бюросы</a:t>
            </a:r>
            <a:r>
              <a:rPr kumimoji="0" lang="en-US" sz="11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2019. - 386 </a:t>
            </a:r>
            <a:r>
              <a:rPr kumimoji="0" lang="ru-RU" sz="11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</a:t>
            </a:r>
            <a:r>
              <a:rPr kumimoji="0" lang="en-US" sz="11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- (</a:t>
            </a:r>
            <a:r>
              <a:rPr kumimoji="0" lang="ru-RU" sz="1100" b="1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Рухани</a:t>
            </a:r>
            <a:r>
              <a:rPr kumimoji="0" lang="en-US" sz="11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100" b="1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жаңғыру</a:t>
            </a:r>
            <a:r>
              <a:rPr kumimoji="0" lang="en-US" sz="11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).</a:t>
            </a:r>
            <a:endParaRPr kumimoji="0" lang="ru-RU" sz="1100" b="1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1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10.Роббинс, С. Ұйымдық мінез-құлық негіздері / С. Роббинс, Т. Джадж. - 14-басым. - </a:t>
            </a:r>
            <a:r>
              <a:rPr kumimoji="0" lang="kk-KZ" sz="11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Алматы: </a:t>
            </a:r>
            <a:r>
              <a:rPr kumimoji="0" lang="kk-KZ" sz="11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Ұлттық        аударма бюросы, 2019. - 488 б. - (Рухани жаңғыру).</a:t>
            </a:r>
            <a:endParaRPr kumimoji="0" lang="ru-RU" sz="1100" b="1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1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11. "Рухани жаңғыру" бағдарламасын іске асыру жұмысы бойынша әдістемелік ұсыныстар / сост.: Е.    </a:t>
            </a:r>
            <a:r>
              <a:rPr kumimoji="0" lang="ru-RU" sz="1100" b="1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Арын</a:t>
            </a:r>
            <a:r>
              <a:rPr kumimoji="0" lang="en-US" sz="11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11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</a:t>
            </a:r>
            <a:r>
              <a:rPr kumimoji="0" lang="en-US" sz="11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kumimoji="0" lang="ru-RU" sz="11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Базаров</a:t>
            </a:r>
            <a:r>
              <a:rPr kumimoji="0" lang="en-US" sz="11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- </a:t>
            </a:r>
            <a:r>
              <a:rPr kumimoji="0" lang="ru-RU" sz="1100" b="1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Нұр</a:t>
            </a:r>
            <a:r>
              <a:rPr kumimoji="0" lang="en-US" sz="11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</a:t>
            </a:r>
            <a:r>
              <a:rPr kumimoji="0" lang="ru-RU" sz="1100" b="1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Сұлтан</a:t>
            </a:r>
            <a:r>
              <a:rPr kumimoji="0" lang="en-US" sz="11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</a:t>
            </a:r>
            <a:r>
              <a:rPr kumimoji="0" lang="ru-RU" sz="1100" b="1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Еуразиялық</a:t>
            </a:r>
            <a:r>
              <a:rPr kumimoji="0" lang="en-US" sz="11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1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интеграция</a:t>
            </a:r>
            <a:r>
              <a:rPr kumimoji="0" lang="en-US" sz="11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1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институты</a:t>
            </a:r>
            <a:r>
              <a:rPr kumimoji="0" lang="en-US" sz="11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2019. - 48 </a:t>
            </a:r>
            <a:r>
              <a:rPr kumimoji="0" lang="ru-RU" sz="11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</a:t>
            </a:r>
            <a:r>
              <a:rPr kumimoji="0" lang="en-US" sz="11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1100" b="1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12.Тер-Минасова, С. Г. </a:t>
            </a:r>
            <a:r>
              <a:rPr kumimoji="0" lang="ru-RU" sz="1100" b="1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Тіл</a:t>
            </a:r>
            <a:r>
              <a:rPr kumimoji="0" lang="ru-RU" sz="11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ru-RU" sz="1100" b="1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және мәдениетаралық </a:t>
            </a:r>
            <a:r>
              <a:rPr kumimoji="0" lang="ru-RU" sz="11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коммуникация. / С. Г. </a:t>
            </a:r>
            <a:r>
              <a:rPr kumimoji="0" lang="ru-RU" sz="1100" b="1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Тер-Минасова</a:t>
            </a:r>
            <a:r>
              <a:rPr kumimoji="0" lang="ru-RU" sz="11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- </a:t>
            </a:r>
            <a:r>
              <a:rPr kumimoji="0" lang="ru-RU" sz="11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Алматы: </a:t>
            </a:r>
            <a:r>
              <a:rPr kumimoji="0" lang="ru-RU" sz="1100" b="1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Ұлттық</a:t>
            </a:r>
            <a:r>
              <a:rPr kumimoji="0" lang="ru-RU" sz="11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100" b="1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аударма</a:t>
            </a:r>
            <a:r>
              <a:rPr kumimoji="0" lang="ru-RU" sz="11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100" b="1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бюросы</a:t>
            </a:r>
            <a:r>
              <a:rPr kumimoji="0" lang="ru-RU" sz="11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2018. - 320 б. - (</a:t>
            </a:r>
            <a:r>
              <a:rPr kumimoji="0" lang="ru-RU" sz="1100" b="1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Рухани</a:t>
            </a:r>
            <a:r>
              <a:rPr kumimoji="0" lang="ru-RU" sz="11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100" b="1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жаңғыру</a:t>
            </a:r>
            <a:endParaRPr kumimoji="0" lang="ru-RU" sz="1100" b="1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13.Смит, Э. </a:t>
            </a:r>
            <a:r>
              <a:rPr kumimoji="0" lang="ru-RU" sz="1100" b="1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Ұлттың этностық тамыры</a:t>
            </a:r>
            <a:r>
              <a:rPr kumimoji="0" lang="ru-RU" sz="11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/ Э. Смит. - </a:t>
            </a:r>
            <a:r>
              <a:rPr kumimoji="0" lang="ru-RU" sz="11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Алматы: </a:t>
            </a:r>
            <a:r>
              <a:rPr kumimoji="0" lang="ru-RU" sz="1100" b="1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Ұлттық</a:t>
            </a:r>
            <a:r>
              <a:rPr kumimoji="0" lang="ru-RU" sz="11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100" b="1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аударма</a:t>
            </a:r>
            <a:r>
              <a:rPr kumimoji="0" lang="ru-RU" sz="11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100" b="1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бюросы</a:t>
            </a:r>
            <a:r>
              <a:rPr kumimoji="0" lang="ru-RU" sz="11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2020. - 388 б. - (</a:t>
            </a:r>
            <a:r>
              <a:rPr kumimoji="0" lang="ru-RU" sz="1100" b="1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Рухани</a:t>
            </a:r>
            <a:r>
              <a:rPr kumimoji="0" lang="ru-RU" sz="11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100" b="1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жаңғыру</a:t>
            </a:r>
            <a:r>
              <a:rPr kumimoji="0" lang="ru-RU" sz="11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).</a:t>
            </a:r>
            <a:endParaRPr kumimoji="0" lang="ru-RU" sz="1100" b="1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14.Тер-Минасова, С. Г. Язык и межкультурная коммуникация / С. Г. </a:t>
            </a:r>
            <a:r>
              <a:rPr kumimoji="0" lang="ru-RU" sz="1100" b="1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Тер-Минасова</a:t>
            </a:r>
            <a:r>
              <a:rPr kumimoji="0" lang="ru-RU" sz="11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- М</a:t>
            </a:r>
            <a:r>
              <a:rPr kumimoji="0" lang="ru-RU" sz="11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.: </a:t>
            </a:r>
            <a:r>
              <a:rPr kumimoji="0" lang="ru-RU" sz="11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Слово, 2000. - 624 с</a:t>
            </a:r>
            <a:endParaRPr kumimoji="0" lang="ru-RU" sz="1100" b="1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15. </a:t>
            </a:r>
            <a:r>
              <a:rPr kumimoji="0" lang="ru-RU" sz="1100" b="1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Уоллейс</a:t>
            </a:r>
            <a:r>
              <a:rPr kumimoji="0" lang="ru-RU" sz="11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П. Интернет </a:t>
            </a:r>
            <a:r>
              <a:rPr kumimoji="0" lang="ru-RU" sz="1100" b="1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психологиясы</a:t>
            </a:r>
            <a:r>
              <a:rPr kumimoji="0" lang="ru-RU" sz="11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/ П. </a:t>
            </a:r>
            <a:r>
              <a:rPr kumimoji="0" lang="ru-RU" sz="1100" b="1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Уоллейс</a:t>
            </a:r>
            <a:r>
              <a:rPr kumimoji="0" lang="ru-RU" sz="11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- </a:t>
            </a:r>
            <a:r>
              <a:rPr kumimoji="0" lang="ru-RU" sz="11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Алматы: </a:t>
            </a:r>
            <a:r>
              <a:rPr kumimoji="0" lang="ru-RU" sz="1100" b="1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Ұлттық</a:t>
            </a:r>
            <a:r>
              <a:rPr kumimoji="0" lang="ru-RU" sz="11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100" b="1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аударма</a:t>
            </a:r>
            <a:r>
              <a:rPr kumimoji="0" lang="ru-RU" sz="11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100" b="1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бюросы</a:t>
            </a:r>
            <a:r>
              <a:rPr kumimoji="0" lang="ru-RU" sz="11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2019. - 356 б. - (</a:t>
            </a:r>
            <a:r>
              <a:rPr kumimoji="0" lang="ru-RU" sz="1100" b="1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Рухани</a:t>
            </a:r>
            <a:r>
              <a:rPr kumimoji="0" lang="ru-RU" sz="11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100" b="1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жаңғыру</a:t>
            </a:r>
            <a:r>
              <a:rPr kumimoji="0" lang="ru-RU" sz="11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).</a:t>
            </a:r>
            <a:endParaRPr kumimoji="0" lang="ru-RU" sz="1100" b="1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16.Хейвуд, Э. </a:t>
            </a:r>
            <a:r>
              <a:rPr kumimoji="0" lang="ru-RU" sz="1100" b="1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Саясаттану</a:t>
            </a:r>
            <a:r>
              <a:rPr kumimoji="0" lang="ru-RU" sz="11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</a:t>
            </a:r>
            <a:r>
              <a:rPr kumimoji="0" lang="ru-RU" sz="1100" b="1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оқулық</a:t>
            </a:r>
            <a:r>
              <a:rPr kumimoji="0" lang="ru-RU" sz="11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/ Э. </a:t>
            </a:r>
            <a:r>
              <a:rPr kumimoji="0" lang="ru-RU" sz="1100" b="1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Хейвуд</a:t>
            </a:r>
            <a:r>
              <a:rPr kumimoji="0" lang="ru-RU" sz="11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- </a:t>
            </a:r>
            <a:r>
              <a:rPr kumimoji="0" lang="ru-RU" sz="11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Алматы: </a:t>
            </a:r>
            <a:r>
              <a:rPr kumimoji="0" lang="ru-RU" sz="1100" b="1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Ұлттық</a:t>
            </a:r>
            <a:r>
              <a:rPr kumimoji="0" lang="ru-RU" sz="11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100" b="1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аударма</a:t>
            </a:r>
            <a:r>
              <a:rPr kumimoji="0" lang="ru-RU" sz="11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100" b="1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бюросы</a:t>
            </a:r>
            <a:r>
              <a:rPr kumimoji="0" lang="ru-RU" sz="11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2020. - 520 б. - (</a:t>
            </a:r>
            <a:r>
              <a:rPr kumimoji="0" lang="ru-RU" sz="1100" b="1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Рухани</a:t>
            </a:r>
            <a:r>
              <a:rPr kumimoji="0" lang="ru-RU" sz="11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100" b="1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жаңғыру</a:t>
            </a:r>
            <a:r>
              <a:rPr kumimoji="0" lang="ru-RU" sz="11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).</a:t>
            </a:r>
            <a:endParaRPr kumimoji="0" lang="ru-RU" sz="1100" b="1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17.Хелен, </a:t>
            </a:r>
            <a:r>
              <a:rPr kumimoji="0" lang="ru-RU" sz="11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Б. Переосмысление педагогики для цифровой </a:t>
            </a:r>
            <a:r>
              <a:rPr kumimoji="0" lang="ru-RU" sz="11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эпохи: </a:t>
            </a:r>
            <a:r>
              <a:rPr kumimoji="0" lang="ru-RU" sz="11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дизайн обучения 21века / Хелен Б. - </a:t>
            </a:r>
            <a:r>
              <a:rPr kumimoji="0" lang="ru-RU" sz="11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Алматы: </a:t>
            </a:r>
            <a:r>
              <a:rPr kumimoji="0" lang="ru-RU" sz="1100" b="1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Ұлттық</a:t>
            </a:r>
            <a:r>
              <a:rPr kumimoji="0" lang="ru-RU" sz="11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100" b="1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аударма</a:t>
            </a:r>
            <a:r>
              <a:rPr kumimoji="0" lang="ru-RU" sz="11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100" b="1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бюросы</a:t>
            </a:r>
            <a:r>
              <a:rPr kumimoji="0" lang="ru-RU" sz="11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2019. - 352 с. - (</a:t>
            </a:r>
            <a:r>
              <a:rPr kumimoji="0" lang="ru-RU" sz="1100" b="1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Рухани</a:t>
            </a:r>
            <a:r>
              <a:rPr kumimoji="0" lang="ru-RU" sz="11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100" b="1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жаңғыру</a:t>
            </a:r>
            <a:r>
              <a:rPr kumimoji="0" lang="ru-RU" sz="11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).</a:t>
            </a:r>
            <a:endParaRPr kumimoji="0" lang="ru-RU" sz="1100" b="1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18.Хесс, Р. </a:t>
            </a:r>
            <a:r>
              <a:rPr kumimoji="0" lang="ru-RU" sz="1100" b="1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Философияның таңдаулы </a:t>
            </a:r>
            <a:r>
              <a:rPr kumimoji="0" lang="ru-RU" sz="11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25 </a:t>
            </a:r>
            <a:r>
              <a:rPr kumimoji="0" lang="ru-RU" sz="1100" b="1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кітабы</a:t>
            </a:r>
            <a:r>
              <a:rPr kumimoji="0" lang="ru-RU" sz="11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/ Р. </a:t>
            </a:r>
            <a:r>
              <a:rPr kumimoji="0" lang="ru-RU" sz="1100" b="1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Хесс</a:t>
            </a:r>
            <a:r>
              <a:rPr kumimoji="0" lang="ru-RU" sz="11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- </a:t>
            </a:r>
            <a:r>
              <a:rPr kumimoji="0" lang="ru-RU" sz="11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Алматы: </a:t>
            </a:r>
            <a:r>
              <a:rPr kumimoji="0" lang="ru-RU" sz="1100" b="1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Ұлттық</a:t>
            </a:r>
            <a:r>
              <a:rPr kumimoji="0" lang="ru-RU" sz="11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100" b="1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аударма</a:t>
            </a:r>
            <a:r>
              <a:rPr kumimoji="0" lang="ru-RU" sz="11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100" b="1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бюросы</a:t>
            </a:r>
            <a:r>
              <a:rPr kumimoji="0" lang="ru-RU" sz="11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2018. - 360 б. - (</a:t>
            </a:r>
            <a:r>
              <a:rPr kumimoji="0" lang="ru-RU" sz="1100" b="1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Рухани</a:t>
            </a:r>
            <a:r>
              <a:rPr kumimoji="0" lang="ru-RU" sz="11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100" b="1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жаңғыру</a:t>
            </a:r>
            <a:r>
              <a:rPr kumimoji="0" lang="ru-RU" sz="11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19.Шваб, Клаус </a:t>
            </a:r>
            <a:r>
              <a:rPr kumimoji="0" lang="ru-RU" sz="1100" b="1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Төртінші индустриялық </a:t>
            </a:r>
            <a:r>
              <a:rPr kumimoji="0" lang="ru-RU" sz="11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революция. / Клаус Шваб. - </a:t>
            </a:r>
            <a:r>
              <a:rPr kumimoji="0" lang="ru-RU" sz="11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Алматы</a:t>
            </a:r>
            <a:endParaRPr kumimoji="0" lang="en-US" sz="1100" b="1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428</TotalTime>
  <Words>739</Words>
  <Application>Microsoft Office PowerPoint</Application>
  <PresentationFormat>Экран (4:3)</PresentationFormat>
  <Paragraphs>27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Поток</vt:lpstr>
      <vt:lpstr>“Кітап-білім бұлағы, кітап оқудан жарыс”</vt:lpstr>
      <vt:lpstr>«Кітап оқу – рухани кемелденудің көзі»                             Қасым - Жомарт Токаев</vt:lpstr>
      <vt:lpstr>«Бүгінгі жастар – еліміздің  ертеңі, ұлтымыздың болашағы, мемлекетіміздің мәртебесі»                                              Қасым-Жомарт Тоқаев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“Кітап-білім бұлағы, кітап оқудан жарыс”</dc:title>
  <dc:creator>Баганалимова Жанна Жантемировна</dc:creator>
  <cp:lastModifiedBy>Косарева Наталья Евгеньевна</cp:lastModifiedBy>
  <cp:revision>44</cp:revision>
  <dcterms:created xsi:type="dcterms:W3CDTF">2022-06-02T02:41:11Z</dcterms:created>
  <dcterms:modified xsi:type="dcterms:W3CDTF">2022-06-03T05:39:28Z</dcterms:modified>
</cp:coreProperties>
</file>